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Caveat"/>
      <p:regular r:id="rId13"/>
      <p:bold r:id="rId14"/>
    </p:embeddedFont>
    <p:embeddedFont>
      <p:font typeface="Amatic SC"/>
      <p:regular r:id="rId15"/>
      <p:bold r:id="rId16"/>
    </p:embeddedFont>
    <p:embeddedFont>
      <p:font typeface="Lobster"/>
      <p:regular r:id="rId17"/>
    </p:embeddedFont>
    <p:embeddedFont>
      <p:font typeface="Marck Script"/>
      <p:regular r:id="rId18"/>
    </p:embeddedFont>
    <p:embeddedFont>
      <p:font typeface="Comfortaa"/>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omfortaa-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Caveat-regular.fntdata"/><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AmaticSC-regular.fntdata"/><Relationship Id="rId14" Type="http://schemas.openxmlformats.org/officeDocument/2006/relationships/font" Target="fonts/Caveat-bold.fntdata"/><Relationship Id="rId17" Type="http://schemas.openxmlformats.org/officeDocument/2006/relationships/font" Target="fonts/Lobster-regular.fntdata"/><Relationship Id="rId16" Type="http://schemas.openxmlformats.org/officeDocument/2006/relationships/font" Target="fonts/AmaticSC-bold.fntdata"/><Relationship Id="rId5" Type="http://schemas.openxmlformats.org/officeDocument/2006/relationships/slide" Target="slides/slide1.xml"/><Relationship Id="rId19" Type="http://schemas.openxmlformats.org/officeDocument/2006/relationships/font" Target="fonts/Comfortaa-regular.fntdata"/><Relationship Id="rId6" Type="http://schemas.openxmlformats.org/officeDocument/2006/relationships/slide" Target="slides/slide2.xml"/><Relationship Id="rId18" Type="http://schemas.openxmlformats.org/officeDocument/2006/relationships/font" Target="fonts/MarckScript-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20332ed9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20332ed9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9f43f0a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9f43f0a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9f43f0a7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9f43f0a7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9f43f0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9f43f0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9f43f0a7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9f43f0a7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1d5392d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1d5392d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f43f0a7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9f43f0a7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5.png"/><Relationship Id="rId13" Type="http://schemas.openxmlformats.org/officeDocument/2006/relationships/image" Target="../media/image1.png"/><Relationship Id="rId12"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12.jpg"/><Relationship Id="rId9" Type="http://schemas.openxmlformats.org/officeDocument/2006/relationships/image" Target="../media/image18.png"/><Relationship Id="rId15" Type="http://schemas.openxmlformats.org/officeDocument/2006/relationships/image" Target="../media/image7.png"/><Relationship Id="rId14" Type="http://schemas.openxmlformats.org/officeDocument/2006/relationships/image" Target="../media/image6.png"/><Relationship Id="rId5" Type="http://schemas.openxmlformats.org/officeDocument/2006/relationships/image" Target="../media/image16.jpg"/><Relationship Id="rId6" Type="http://schemas.openxmlformats.org/officeDocument/2006/relationships/image" Target="../media/image15.jpg"/><Relationship Id="rId7" Type="http://schemas.openxmlformats.org/officeDocument/2006/relationships/image" Target="../media/image11.jpg"/><Relationship Id="rId8"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drive.google.com/file/d/1nqmiyoIlXviTivL5wyklfLRY7QzfZrAh/view" TargetMode="Externa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15.jpg"/><Relationship Id="rId5" Type="http://schemas.openxmlformats.org/officeDocument/2006/relationships/image" Target="../media/image11.jpg"/><Relationship Id="rId6" Type="http://schemas.openxmlformats.org/officeDocument/2006/relationships/image" Target="../media/image12.jpg"/><Relationship Id="rId7" Type="http://schemas.openxmlformats.org/officeDocument/2006/relationships/image" Target="../media/image9.jpg"/><Relationship Id="rId8"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3" cy="5143501"/>
          </a:xfrm>
          <a:prstGeom prst="rect">
            <a:avLst/>
          </a:prstGeom>
          <a:noFill/>
          <a:ln>
            <a:noFill/>
          </a:ln>
        </p:spPr>
      </p:pic>
      <p:sp>
        <p:nvSpPr>
          <p:cNvPr id="55" name="Google Shape;55;p13"/>
          <p:cNvSpPr txBox="1"/>
          <p:nvPr>
            <p:ph idx="1" type="subTitle"/>
          </p:nvPr>
        </p:nvSpPr>
        <p:spPr>
          <a:xfrm>
            <a:off x="90775" y="4350900"/>
            <a:ext cx="8940600" cy="717000"/>
          </a:xfrm>
          <a:prstGeom prst="rect">
            <a:avLst/>
          </a:prstGeom>
          <a:solidFill>
            <a:srgbClr val="72CF4A">
              <a:alpha val="67040"/>
            </a:srgbClr>
          </a:solidFill>
        </p:spPr>
        <p:txBody>
          <a:bodyPr anchorCtr="0" anchor="t" bIns="91425" lIns="0" spcFirstLastPara="1" rIns="0" wrap="square" tIns="91425">
            <a:noAutofit/>
          </a:bodyPr>
          <a:lstStyle/>
          <a:p>
            <a:pPr indent="0" lvl="0" marL="0" rtl="0" algn="ctr">
              <a:spcBef>
                <a:spcPts val="0"/>
              </a:spcBef>
              <a:spcAft>
                <a:spcPts val="0"/>
              </a:spcAft>
              <a:buNone/>
            </a:pPr>
            <a:r>
              <a:rPr lang="en" sz="1800">
                <a:solidFill>
                  <a:schemeClr val="lt1"/>
                </a:solidFill>
              </a:rPr>
              <a:t> </a:t>
            </a:r>
            <a:r>
              <a:rPr b="1" lang="en" sz="1800">
                <a:solidFill>
                  <a:schemeClr val="lt1"/>
                </a:solidFill>
              </a:rPr>
              <a:t>Damien Luzzo, Christopher Kennard, Chamo , Vincent Sullivan, Stephanie Cortez </a:t>
            </a:r>
            <a:r>
              <a:rPr b="1" lang="en" sz="1900">
                <a:solidFill>
                  <a:schemeClr val="lt1"/>
                </a:solidFill>
              </a:rPr>
              <a:t>Help from: Leah , Megan, Christian and Google!</a:t>
            </a:r>
            <a:endParaRPr b="1" sz="1900">
              <a:solidFill>
                <a:schemeClr val="lt1"/>
              </a:solidFill>
            </a:endParaRPr>
          </a:p>
          <a:p>
            <a:pPr indent="0" lvl="0" marL="0" rtl="0" algn="l">
              <a:spcBef>
                <a:spcPts val="0"/>
              </a:spcBef>
              <a:spcAft>
                <a:spcPts val="0"/>
              </a:spcAft>
              <a:buNone/>
            </a:pPr>
            <a:r>
              <a:t/>
            </a:r>
            <a:endParaRPr>
              <a:highlight>
                <a:srgbClr val="FFFF00"/>
              </a:highlight>
            </a:endParaRPr>
          </a:p>
        </p:txBody>
      </p:sp>
      <p:sp>
        <p:nvSpPr>
          <p:cNvPr id="56" name="Google Shape;56;p13"/>
          <p:cNvSpPr txBox="1"/>
          <p:nvPr>
            <p:ph type="ctrTitle"/>
          </p:nvPr>
        </p:nvSpPr>
        <p:spPr>
          <a:xfrm>
            <a:off x="881425" y="1368025"/>
            <a:ext cx="7359300" cy="163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700">
                <a:solidFill>
                  <a:schemeClr val="lt1"/>
                </a:solidFill>
                <a:latin typeface="Marck Script"/>
                <a:ea typeface="Marck Script"/>
                <a:cs typeface="Marck Script"/>
                <a:sym typeface="Marck Script"/>
              </a:rPr>
              <a:t>Dynamite </a:t>
            </a:r>
            <a:endParaRPr b="1" sz="5700">
              <a:solidFill>
                <a:schemeClr val="lt1"/>
              </a:solidFill>
              <a:latin typeface="Marck Script"/>
              <a:ea typeface="Marck Script"/>
              <a:cs typeface="Marck Script"/>
              <a:sym typeface="Marck Script"/>
            </a:endParaRPr>
          </a:p>
          <a:p>
            <a:pPr indent="0" lvl="0" marL="0" rtl="0" algn="ctr">
              <a:spcBef>
                <a:spcPts val="0"/>
              </a:spcBef>
              <a:spcAft>
                <a:spcPts val="0"/>
              </a:spcAft>
              <a:buNone/>
            </a:pPr>
            <a:r>
              <a:rPr b="1" lang="en" sz="5700">
                <a:solidFill>
                  <a:schemeClr val="lt1"/>
                </a:solidFill>
                <a:latin typeface="Marck Script"/>
                <a:ea typeface="Marck Script"/>
                <a:cs typeface="Marck Script"/>
                <a:sym typeface="Marck Script"/>
              </a:rPr>
              <a:t>Recipes</a:t>
            </a:r>
            <a:endParaRPr b="1" sz="5700">
              <a:solidFill>
                <a:schemeClr val="lt1"/>
              </a:solidFill>
              <a:latin typeface="Marck Script"/>
              <a:ea typeface="Marck Script"/>
              <a:cs typeface="Marck Script"/>
              <a:sym typeface="Marck Scrip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b="72879" l="0" r="0" t="10431"/>
          <a:stretch/>
        </p:blipFill>
        <p:spPr>
          <a:xfrm>
            <a:off x="0" y="0"/>
            <a:ext cx="9144003" cy="832851"/>
          </a:xfrm>
          <a:prstGeom prst="rect">
            <a:avLst/>
          </a:prstGeom>
          <a:noFill/>
          <a:ln>
            <a:noFill/>
          </a:ln>
        </p:spPr>
      </p:pic>
      <p:pic>
        <p:nvPicPr>
          <p:cNvPr id="62" name="Google Shape;62;p14"/>
          <p:cNvPicPr preferRelativeResize="0"/>
          <p:nvPr/>
        </p:nvPicPr>
        <p:blipFill rotWithShape="1">
          <a:blip r:embed="rId3">
            <a:alphaModFix/>
          </a:blip>
          <a:srcRect b="72879" l="0" r="0" t="10431"/>
          <a:stretch/>
        </p:blipFill>
        <p:spPr>
          <a:xfrm>
            <a:off x="0" y="4290350"/>
            <a:ext cx="9144003" cy="832851"/>
          </a:xfrm>
          <a:prstGeom prst="rect">
            <a:avLst/>
          </a:prstGeom>
          <a:noFill/>
          <a:ln>
            <a:noFill/>
          </a:ln>
        </p:spPr>
      </p:pic>
      <p:sp>
        <p:nvSpPr>
          <p:cNvPr id="63" name="Google Shape;63;p14"/>
          <p:cNvSpPr txBox="1"/>
          <p:nvPr/>
        </p:nvSpPr>
        <p:spPr>
          <a:xfrm>
            <a:off x="5031800" y="653250"/>
            <a:ext cx="3811800" cy="3837000"/>
          </a:xfrm>
          <a:prstGeom prst="rect">
            <a:avLst/>
          </a:prstGeom>
          <a:solidFill>
            <a:srgbClr val="F1BB6B">
              <a:alpha val="56420"/>
            </a:srgbClr>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700">
                <a:solidFill>
                  <a:schemeClr val="dk1"/>
                </a:solidFill>
                <a:latin typeface="Comfortaa"/>
                <a:ea typeface="Comfortaa"/>
                <a:cs typeface="Comfortaa"/>
                <a:sym typeface="Comfortaa"/>
              </a:rPr>
              <a:t>Leave it to Dynamite Recipes! Your go to recipe generator. Select ingredients you have on hand and discover the recipes you could make!</a:t>
            </a:r>
            <a:endParaRPr b="1" sz="1700">
              <a:latin typeface="Comfortaa"/>
              <a:ea typeface="Comfortaa"/>
              <a:cs typeface="Comfortaa"/>
              <a:sym typeface="Comfortaa"/>
            </a:endParaRPr>
          </a:p>
        </p:txBody>
      </p:sp>
      <p:sp>
        <p:nvSpPr>
          <p:cNvPr id="64" name="Google Shape;64;p14"/>
          <p:cNvSpPr/>
          <p:nvPr/>
        </p:nvSpPr>
        <p:spPr>
          <a:xfrm>
            <a:off x="110025" y="606588"/>
            <a:ext cx="1501500" cy="1405500"/>
          </a:xfrm>
          <a:prstGeom prst="ellipse">
            <a:avLst/>
          </a:prstGeom>
          <a:solidFill>
            <a:srgbClr val="F1BB6B">
              <a:alpha val="810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solidFill>
                  <a:schemeClr val="dk1"/>
                </a:solidFill>
                <a:latin typeface="Comfortaa"/>
                <a:ea typeface="Comfortaa"/>
                <a:cs typeface="Comfortaa"/>
                <a:sym typeface="Comfortaa"/>
              </a:rPr>
              <a:t>Stuck on what to cook? </a:t>
            </a:r>
            <a:endParaRPr sz="200"/>
          </a:p>
        </p:txBody>
      </p:sp>
      <p:sp>
        <p:nvSpPr>
          <p:cNvPr id="65" name="Google Shape;65;p14"/>
          <p:cNvSpPr/>
          <p:nvPr/>
        </p:nvSpPr>
        <p:spPr>
          <a:xfrm>
            <a:off x="1835050" y="784075"/>
            <a:ext cx="1501500" cy="1405500"/>
          </a:xfrm>
          <a:prstGeom prst="ellipse">
            <a:avLst/>
          </a:prstGeom>
          <a:solidFill>
            <a:srgbClr val="72CF4A">
              <a:alpha val="670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solidFill>
                  <a:schemeClr val="dk1"/>
                </a:solidFill>
                <a:latin typeface="Comfortaa"/>
                <a:ea typeface="Comfortaa"/>
                <a:cs typeface="Comfortaa"/>
                <a:sym typeface="Comfortaa"/>
              </a:rPr>
              <a:t>Haven't been to the grocery store?</a:t>
            </a:r>
            <a:endParaRPr sz="400"/>
          </a:p>
        </p:txBody>
      </p:sp>
      <p:sp>
        <p:nvSpPr>
          <p:cNvPr id="66" name="Google Shape;66;p14"/>
          <p:cNvSpPr/>
          <p:nvPr/>
        </p:nvSpPr>
        <p:spPr>
          <a:xfrm>
            <a:off x="3135275" y="2012100"/>
            <a:ext cx="1501500" cy="14055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00"/>
          </a:p>
        </p:txBody>
      </p:sp>
      <p:sp>
        <p:nvSpPr>
          <p:cNvPr id="67" name="Google Shape;67;p14"/>
          <p:cNvSpPr/>
          <p:nvPr/>
        </p:nvSpPr>
        <p:spPr>
          <a:xfrm>
            <a:off x="3068100" y="3626325"/>
            <a:ext cx="1501500" cy="1405500"/>
          </a:xfrm>
          <a:prstGeom prst="ellipse">
            <a:avLst/>
          </a:prstGeom>
          <a:solidFill>
            <a:srgbClr val="F1BB6B">
              <a:alpha val="810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mfortaa"/>
                <a:ea typeface="Comfortaa"/>
                <a:cs typeface="Comfortaa"/>
                <a:sym typeface="Comfortaa"/>
              </a:rPr>
              <a:t>What will we do?!</a:t>
            </a:r>
            <a:endParaRPr b="1" sz="1500">
              <a:latin typeface="Comfortaa"/>
              <a:ea typeface="Comfortaa"/>
              <a:cs typeface="Comfortaa"/>
              <a:sym typeface="Comfortaa"/>
            </a:endParaRPr>
          </a:p>
        </p:txBody>
      </p:sp>
      <p:pic>
        <p:nvPicPr>
          <p:cNvPr id="68" name="Google Shape;68;p14"/>
          <p:cNvPicPr preferRelativeResize="0"/>
          <p:nvPr/>
        </p:nvPicPr>
        <p:blipFill rotWithShape="1">
          <a:blip r:embed="rId4">
            <a:alphaModFix/>
          </a:blip>
          <a:srcRect b="4324" l="20439" r="0" t="0"/>
          <a:stretch/>
        </p:blipFill>
        <p:spPr>
          <a:xfrm>
            <a:off x="0" y="2189575"/>
            <a:ext cx="3068100" cy="2689500"/>
          </a:xfrm>
          <a:prstGeom prst="flowChartDelay">
            <a:avLst/>
          </a:prstGeom>
          <a:noFill/>
          <a:ln>
            <a:noFill/>
          </a:ln>
        </p:spPr>
      </p:pic>
      <p:sp>
        <p:nvSpPr>
          <p:cNvPr id="69" name="Google Shape;69;p14"/>
          <p:cNvSpPr txBox="1"/>
          <p:nvPr/>
        </p:nvSpPr>
        <p:spPr>
          <a:xfrm>
            <a:off x="3072384" y="2167128"/>
            <a:ext cx="16182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500">
                <a:solidFill>
                  <a:schemeClr val="dk1"/>
                </a:solidFill>
                <a:latin typeface="Comfortaa"/>
                <a:ea typeface="Comfortaa"/>
                <a:cs typeface="Comfortaa"/>
                <a:sym typeface="Comfortaa"/>
              </a:rPr>
              <a:t>Don’t know what to throw together for a delicious meal?</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2CF4A">
            <a:alpha val="67040"/>
          </a:srgbClr>
        </a:solidFill>
      </p:bgPr>
    </p:bg>
    <p:spTree>
      <p:nvGrpSpPr>
        <p:cNvPr id="73"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690650" y="0"/>
            <a:ext cx="7778852" cy="5143502"/>
          </a:xfrm>
          <a:prstGeom prst="rect">
            <a:avLst/>
          </a:prstGeom>
          <a:noFill/>
          <a:ln>
            <a:noFill/>
          </a:ln>
        </p:spPr>
      </p:pic>
      <p:sp>
        <p:nvSpPr>
          <p:cNvPr id="75" name="Google Shape;75;p15"/>
          <p:cNvSpPr txBox="1"/>
          <p:nvPr/>
        </p:nvSpPr>
        <p:spPr>
          <a:xfrm>
            <a:off x="5090725" y="239375"/>
            <a:ext cx="3842100" cy="4400700"/>
          </a:xfrm>
          <a:prstGeom prst="rect">
            <a:avLst/>
          </a:prstGeom>
          <a:solidFill>
            <a:srgbClr val="E06666">
              <a:alpha val="80400"/>
            </a:srgbClr>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en" sz="2000" u="sng">
                <a:solidFill>
                  <a:srgbClr val="274E13"/>
                </a:solidFill>
                <a:latin typeface="Comfortaa"/>
                <a:ea typeface="Comfortaa"/>
                <a:cs typeface="Comfortaa"/>
                <a:sym typeface="Comfortaa"/>
              </a:rPr>
              <a:t>Description</a:t>
            </a:r>
            <a:endParaRPr b="1" sz="2000" u="sng">
              <a:solidFill>
                <a:srgbClr val="274E13"/>
              </a:solidFill>
              <a:latin typeface="Comfortaa"/>
              <a:ea typeface="Comfortaa"/>
              <a:cs typeface="Comfortaa"/>
              <a:sym typeface="Comfortaa"/>
            </a:endParaRPr>
          </a:p>
          <a:p>
            <a:pPr indent="0" lvl="0" marL="0" rtl="0" algn="ctr">
              <a:lnSpc>
                <a:spcPct val="115000"/>
              </a:lnSpc>
              <a:spcBef>
                <a:spcPts val="0"/>
              </a:spcBef>
              <a:spcAft>
                <a:spcPts val="0"/>
              </a:spcAft>
              <a:buClr>
                <a:schemeClr val="dk1"/>
              </a:buClr>
              <a:buSzPts val="1100"/>
              <a:buFont typeface="Arial"/>
              <a:buNone/>
            </a:pPr>
            <a:r>
              <a:t/>
            </a:r>
            <a:endParaRPr b="1" u="sng">
              <a:solidFill>
                <a:srgbClr val="274E13"/>
              </a:solidFill>
              <a:latin typeface="Comfortaa"/>
              <a:ea typeface="Comfortaa"/>
              <a:cs typeface="Comfortaa"/>
              <a:sym typeface="Comfortaa"/>
            </a:endParaRPr>
          </a:p>
          <a:p>
            <a:pPr indent="0" lvl="0" marL="0" rtl="0" algn="ctr">
              <a:lnSpc>
                <a:spcPct val="115000"/>
              </a:lnSpc>
              <a:spcBef>
                <a:spcPts val="0"/>
              </a:spcBef>
              <a:spcAft>
                <a:spcPts val="0"/>
              </a:spcAft>
              <a:buClr>
                <a:schemeClr val="dk1"/>
              </a:buClr>
              <a:buSzPts val="1100"/>
              <a:buFont typeface="Arial"/>
              <a:buNone/>
            </a:pPr>
            <a:r>
              <a:rPr b="1" lang="en" sz="1600">
                <a:solidFill>
                  <a:schemeClr val="dk1"/>
                </a:solidFill>
                <a:latin typeface="Comfortaa"/>
                <a:ea typeface="Comfortaa"/>
                <a:cs typeface="Comfortaa"/>
                <a:sym typeface="Comfortaa"/>
              </a:rPr>
              <a:t>Dynamite Recipes is an application that helps you find recipes using ingredients that you already have on hand. In the application you will be able to type in an ingredient and be met with a list of ingredients. After selecting your Ingredients, hit the generate recipe button and numerous recipes will be displayed for you to browse through.</a:t>
            </a:r>
            <a:endParaRPr b="1" sz="16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a:p>
        </p:txBody>
      </p:sp>
      <p:sp>
        <p:nvSpPr>
          <p:cNvPr id="76" name="Google Shape;76;p15"/>
          <p:cNvSpPr txBox="1"/>
          <p:nvPr/>
        </p:nvSpPr>
        <p:spPr>
          <a:xfrm>
            <a:off x="165925" y="1054925"/>
            <a:ext cx="3710700" cy="3909600"/>
          </a:xfrm>
          <a:prstGeom prst="rect">
            <a:avLst/>
          </a:prstGeom>
          <a:solidFill>
            <a:srgbClr val="F1BB6B">
              <a:alpha val="6818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rgbClr val="274E13"/>
                </a:solidFill>
                <a:latin typeface="Comfortaa"/>
                <a:ea typeface="Comfortaa"/>
                <a:cs typeface="Comfortaa"/>
                <a:sym typeface="Comfortaa"/>
              </a:rPr>
              <a:t>Motivation</a:t>
            </a:r>
            <a:endParaRPr b="1" sz="2000" u="sng">
              <a:solidFill>
                <a:srgbClr val="274E13"/>
              </a:solidFill>
              <a:latin typeface="Comfortaa"/>
              <a:ea typeface="Comfortaa"/>
              <a:cs typeface="Comfortaa"/>
              <a:sym typeface="Comfortaa"/>
            </a:endParaRPr>
          </a:p>
          <a:p>
            <a:pPr indent="0" lvl="0" marL="0" rtl="0" algn="ctr">
              <a:spcBef>
                <a:spcPts val="0"/>
              </a:spcBef>
              <a:spcAft>
                <a:spcPts val="0"/>
              </a:spcAft>
              <a:buNone/>
            </a:pPr>
            <a:r>
              <a:t/>
            </a:r>
            <a:endParaRPr b="1">
              <a:solidFill>
                <a:schemeClr val="dk1"/>
              </a:solidFill>
              <a:latin typeface="Comfortaa"/>
              <a:ea typeface="Comfortaa"/>
              <a:cs typeface="Comfortaa"/>
              <a:sym typeface="Comfortaa"/>
            </a:endParaRPr>
          </a:p>
          <a:p>
            <a:pPr indent="-330200" lvl="0" marL="457200" rtl="0" algn="l">
              <a:spcBef>
                <a:spcPts val="0"/>
              </a:spcBef>
              <a:spcAft>
                <a:spcPts val="0"/>
              </a:spcAft>
              <a:buClr>
                <a:srgbClr val="274E13"/>
              </a:buClr>
              <a:buSzPts val="1600"/>
              <a:buFont typeface="Comic Sans MS"/>
              <a:buChar char="●"/>
            </a:pPr>
            <a:r>
              <a:rPr b="1" lang="en" sz="1600">
                <a:solidFill>
                  <a:schemeClr val="dk1"/>
                </a:solidFill>
                <a:latin typeface="Comic Sans MS"/>
                <a:ea typeface="Comic Sans MS"/>
                <a:cs typeface="Comic Sans MS"/>
                <a:sym typeface="Comic Sans MS"/>
              </a:rPr>
              <a:t>Several of our group members have used a similar app. We have found that those applications are not user friendly and believe our development is the Best.</a:t>
            </a:r>
            <a:endParaRPr b="1" sz="16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rPr b="1" lang="en" sz="1600">
                <a:solidFill>
                  <a:schemeClr val="dk1"/>
                </a:solidFill>
                <a:latin typeface="Comic Sans MS"/>
                <a:ea typeface="Comic Sans MS"/>
                <a:cs typeface="Comic Sans MS"/>
                <a:sym typeface="Comic Sans MS"/>
              </a:rPr>
              <a:t> </a:t>
            </a:r>
            <a:endParaRPr b="1" sz="1600">
              <a:solidFill>
                <a:schemeClr val="dk1"/>
              </a:solidFill>
              <a:latin typeface="Comic Sans MS"/>
              <a:ea typeface="Comic Sans MS"/>
              <a:cs typeface="Comic Sans MS"/>
              <a:sym typeface="Comic Sans MS"/>
            </a:endParaRPr>
          </a:p>
          <a:p>
            <a:pPr indent="-330200" lvl="0" marL="457200" rtl="0" algn="l">
              <a:spcBef>
                <a:spcPts val="0"/>
              </a:spcBef>
              <a:spcAft>
                <a:spcPts val="0"/>
              </a:spcAft>
              <a:buClr>
                <a:srgbClr val="274E13"/>
              </a:buClr>
              <a:buSzPts val="1600"/>
              <a:buFont typeface="Comic Sans MS"/>
              <a:buChar char="●"/>
            </a:pPr>
            <a:r>
              <a:rPr b="1" lang="en" sz="1600">
                <a:solidFill>
                  <a:schemeClr val="dk1"/>
                </a:solidFill>
                <a:latin typeface="Comic Sans MS"/>
                <a:ea typeface="Comic Sans MS"/>
                <a:cs typeface="Comic Sans MS"/>
                <a:sym typeface="Comic Sans MS"/>
              </a:rPr>
              <a:t>We understand that people are are trying to stay home more due to covid. What if we could help by decreasing how many times you have to run out.</a:t>
            </a:r>
            <a:endParaRPr b="1" sz="1600">
              <a:solidFill>
                <a:schemeClr val="dk1"/>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pic>
        <p:nvPicPr>
          <p:cNvPr id="81" name="Google Shape;81;p16"/>
          <p:cNvPicPr preferRelativeResize="0"/>
          <p:nvPr/>
        </p:nvPicPr>
        <p:blipFill rotWithShape="1">
          <a:blip r:embed="rId3">
            <a:alphaModFix/>
          </a:blip>
          <a:srcRect b="72879" l="0" r="0" t="10431"/>
          <a:stretch/>
        </p:blipFill>
        <p:spPr>
          <a:xfrm>
            <a:off x="0" y="4328450"/>
            <a:ext cx="9165000" cy="832851"/>
          </a:xfrm>
          <a:prstGeom prst="rect">
            <a:avLst/>
          </a:prstGeom>
          <a:noFill/>
          <a:ln>
            <a:noFill/>
          </a:ln>
        </p:spPr>
      </p:pic>
      <p:sp>
        <p:nvSpPr>
          <p:cNvPr id="82" name="Google Shape;82;p16"/>
          <p:cNvSpPr txBox="1"/>
          <p:nvPr>
            <p:ph idx="1" type="body"/>
          </p:nvPr>
        </p:nvSpPr>
        <p:spPr>
          <a:xfrm>
            <a:off x="2601388" y="3158450"/>
            <a:ext cx="1735800" cy="433800"/>
          </a:xfrm>
          <a:prstGeom prst="rect">
            <a:avLst/>
          </a:prstGeom>
          <a:solidFill>
            <a:srgbClr val="72CF4A"/>
          </a:solidFill>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rPr>
              <a:t>CSS &amp; HTML</a:t>
            </a:r>
            <a:endParaRPr>
              <a:solidFill>
                <a:schemeClr val="dk1"/>
              </a:solidFill>
            </a:endParaRPr>
          </a:p>
        </p:txBody>
      </p:sp>
      <p:sp>
        <p:nvSpPr>
          <p:cNvPr id="83" name="Google Shape;83;p16"/>
          <p:cNvSpPr txBox="1"/>
          <p:nvPr/>
        </p:nvSpPr>
        <p:spPr>
          <a:xfrm>
            <a:off x="319425" y="3144500"/>
            <a:ext cx="1735800" cy="461700"/>
          </a:xfrm>
          <a:prstGeom prst="rect">
            <a:avLst/>
          </a:prstGeom>
          <a:solidFill>
            <a:srgbClr val="72CF4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JavaScript</a:t>
            </a:r>
            <a:endParaRPr sz="1800"/>
          </a:p>
        </p:txBody>
      </p:sp>
      <p:sp>
        <p:nvSpPr>
          <p:cNvPr id="84" name="Google Shape;84;p16"/>
          <p:cNvSpPr txBox="1"/>
          <p:nvPr/>
        </p:nvSpPr>
        <p:spPr>
          <a:xfrm>
            <a:off x="6784250" y="3144500"/>
            <a:ext cx="1874700" cy="461700"/>
          </a:xfrm>
          <a:prstGeom prst="rect">
            <a:avLst/>
          </a:prstGeom>
          <a:solidFill>
            <a:srgbClr val="72CF4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ReadMe/ Slides</a:t>
            </a:r>
            <a:endParaRPr sz="1800"/>
          </a:p>
        </p:txBody>
      </p:sp>
      <p:sp>
        <p:nvSpPr>
          <p:cNvPr id="85" name="Google Shape;85;p16"/>
          <p:cNvSpPr txBox="1"/>
          <p:nvPr/>
        </p:nvSpPr>
        <p:spPr>
          <a:xfrm>
            <a:off x="4692825" y="3149163"/>
            <a:ext cx="1735800" cy="461700"/>
          </a:xfrm>
          <a:prstGeom prst="rect">
            <a:avLst/>
          </a:prstGeom>
          <a:solidFill>
            <a:srgbClr val="72CF4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API Research</a:t>
            </a:r>
            <a:endParaRPr sz="1800"/>
          </a:p>
        </p:txBody>
      </p:sp>
      <p:pic>
        <p:nvPicPr>
          <p:cNvPr id="86" name="Google Shape;86;p16"/>
          <p:cNvPicPr preferRelativeResize="0"/>
          <p:nvPr/>
        </p:nvPicPr>
        <p:blipFill rotWithShape="1">
          <a:blip r:embed="rId4">
            <a:alphaModFix/>
          </a:blip>
          <a:srcRect b="24807" l="20514" r="20520" t="41555"/>
          <a:stretch/>
        </p:blipFill>
        <p:spPr>
          <a:xfrm>
            <a:off x="450525" y="4085175"/>
            <a:ext cx="905400" cy="905400"/>
          </a:xfrm>
          <a:prstGeom prst="ellipse">
            <a:avLst/>
          </a:prstGeom>
          <a:noFill/>
          <a:ln cap="flat" cmpd="sng" w="76200">
            <a:solidFill>
              <a:srgbClr val="CC0000"/>
            </a:solidFill>
            <a:prstDash val="solid"/>
            <a:round/>
            <a:headEnd len="sm" w="sm" type="none"/>
            <a:tailEnd len="sm" w="sm" type="none"/>
          </a:ln>
        </p:spPr>
      </p:pic>
      <p:sp>
        <p:nvSpPr>
          <p:cNvPr id="87" name="Google Shape;87;p16"/>
          <p:cNvSpPr txBox="1"/>
          <p:nvPr/>
        </p:nvSpPr>
        <p:spPr>
          <a:xfrm>
            <a:off x="450525" y="4328450"/>
            <a:ext cx="90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highlight>
                  <a:schemeClr val="accent6"/>
                </a:highlight>
              </a:rPr>
              <a:t>Damien</a:t>
            </a:r>
            <a:endParaRPr b="1">
              <a:highlight>
                <a:schemeClr val="accent6"/>
              </a:highlight>
            </a:endParaRPr>
          </a:p>
        </p:txBody>
      </p:sp>
      <p:pic>
        <p:nvPicPr>
          <p:cNvPr id="88" name="Google Shape;88;p16"/>
          <p:cNvPicPr preferRelativeResize="0"/>
          <p:nvPr/>
        </p:nvPicPr>
        <p:blipFill rotWithShape="1">
          <a:blip r:embed="rId5">
            <a:alphaModFix/>
          </a:blip>
          <a:srcRect b="58095" l="50975" r="0" t="0"/>
          <a:stretch/>
        </p:blipFill>
        <p:spPr>
          <a:xfrm>
            <a:off x="2380613" y="4085175"/>
            <a:ext cx="905400" cy="905400"/>
          </a:xfrm>
          <a:prstGeom prst="ellipse">
            <a:avLst/>
          </a:prstGeom>
          <a:noFill/>
          <a:ln cap="flat" cmpd="sng" w="76200">
            <a:solidFill>
              <a:srgbClr val="73DC46"/>
            </a:solidFill>
            <a:prstDash val="solid"/>
            <a:round/>
            <a:headEnd len="sm" w="sm" type="none"/>
            <a:tailEnd len="sm" w="sm" type="none"/>
          </a:ln>
        </p:spPr>
      </p:pic>
      <p:sp>
        <p:nvSpPr>
          <p:cNvPr id="89" name="Google Shape;89;p16"/>
          <p:cNvSpPr txBox="1"/>
          <p:nvPr/>
        </p:nvSpPr>
        <p:spPr>
          <a:xfrm>
            <a:off x="2398013" y="4337775"/>
            <a:ext cx="87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highlight>
                  <a:srgbClr val="FFFF00"/>
                </a:highlight>
              </a:rPr>
              <a:t>Vince</a:t>
            </a:r>
            <a:endParaRPr b="1">
              <a:highlight>
                <a:srgbClr val="FFFF00"/>
              </a:highlight>
            </a:endParaRPr>
          </a:p>
        </p:txBody>
      </p:sp>
      <p:pic>
        <p:nvPicPr>
          <p:cNvPr id="90" name="Google Shape;90;p16"/>
          <p:cNvPicPr preferRelativeResize="0"/>
          <p:nvPr/>
        </p:nvPicPr>
        <p:blipFill rotWithShape="1">
          <a:blip r:embed="rId6">
            <a:alphaModFix/>
          </a:blip>
          <a:srcRect b="9373" l="41678" r="13606" t="28133"/>
          <a:stretch/>
        </p:blipFill>
        <p:spPr>
          <a:xfrm>
            <a:off x="4140288" y="4085175"/>
            <a:ext cx="905400" cy="905400"/>
          </a:xfrm>
          <a:prstGeom prst="ellipse">
            <a:avLst/>
          </a:prstGeom>
          <a:noFill/>
          <a:ln cap="flat" cmpd="sng" w="76200">
            <a:solidFill>
              <a:srgbClr val="DD890C"/>
            </a:solidFill>
            <a:prstDash val="solid"/>
            <a:round/>
            <a:headEnd len="sm" w="sm" type="none"/>
            <a:tailEnd len="sm" w="sm" type="none"/>
          </a:ln>
        </p:spPr>
      </p:pic>
      <p:sp>
        <p:nvSpPr>
          <p:cNvPr id="91" name="Google Shape;91;p16"/>
          <p:cNvSpPr txBox="1"/>
          <p:nvPr/>
        </p:nvSpPr>
        <p:spPr>
          <a:xfrm>
            <a:off x="4157688" y="4337775"/>
            <a:ext cx="87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highlight>
                  <a:srgbClr val="FFFF00"/>
                </a:highlight>
              </a:rPr>
              <a:t>Chris</a:t>
            </a:r>
            <a:endParaRPr b="1">
              <a:highlight>
                <a:srgbClr val="FFFF00"/>
              </a:highlight>
            </a:endParaRPr>
          </a:p>
        </p:txBody>
      </p:sp>
      <p:pic>
        <p:nvPicPr>
          <p:cNvPr id="92" name="Google Shape;92;p16"/>
          <p:cNvPicPr preferRelativeResize="0"/>
          <p:nvPr/>
        </p:nvPicPr>
        <p:blipFill rotWithShape="1">
          <a:blip r:embed="rId7">
            <a:alphaModFix/>
          </a:blip>
          <a:srcRect b="38268" l="19557" r="19551" t="21166"/>
          <a:stretch/>
        </p:blipFill>
        <p:spPr>
          <a:xfrm>
            <a:off x="7753550" y="4085175"/>
            <a:ext cx="905400" cy="905400"/>
          </a:xfrm>
          <a:prstGeom prst="ellipse">
            <a:avLst/>
          </a:prstGeom>
          <a:noFill/>
          <a:ln cap="flat" cmpd="sng" w="76200">
            <a:solidFill>
              <a:srgbClr val="73DC46"/>
            </a:solidFill>
            <a:prstDash val="solid"/>
            <a:round/>
            <a:headEnd len="sm" w="sm" type="none"/>
            <a:tailEnd len="sm" w="sm" type="none"/>
          </a:ln>
        </p:spPr>
      </p:pic>
      <p:cxnSp>
        <p:nvCxnSpPr>
          <p:cNvPr id="93" name="Google Shape;93;p16"/>
          <p:cNvCxnSpPr>
            <a:stCxn id="83" idx="2"/>
            <a:endCxn id="87" idx="0"/>
          </p:cNvCxnSpPr>
          <p:nvPr/>
        </p:nvCxnSpPr>
        <p:spPr>
          <a:xfrm flipH="1">
            <a:off x="903225" y="3606200"/>
            <a:ext cx="284100" cy="722400"/>
          </a:xfrm>
          <a:prstGeom prst="straightConnector1">
            <a:avLst/>
          </a:prstGeom>
          <a:noFill/>
          <a:ln cap="flat" cmpd="sng" w="38100">
            <a:solidFill>
              <a:srgbClr val="FF0000"/>
            </a:solidFill>
            <a:prstDash val="solid"/>
            <a:round/>
            <a:headEnd len="med" w="med" type="none"/>
            <a:tailEnd len="med" w="med" type="none"/>
          </a:ln>
        </p:spPr>
      </p:cxnSp>
      <p:sp>
        <p:nvSpPr>
          <p:cNvPr id="94" name="Google Shape;94;p16"/>
          <p:cNvSpPr txBox="1"/>
          <p:nvPr/>
        </p:nvSpPr>
        <p:spPr>
          <a:xfrm>
            <a:off x="7675950" y="4328450"/>
            <a:ext cx="105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rgbClr val="FFFF00"/>
                </a:highlight>
              </a:rPr>
              <a:t>Stephanie</a:t>
            </a:r>
            <a:endParaRPr b="1">
              <a:highlight>
                <a:srgbClr val="FFFF00"/>
              </a:highlight>
            </a:endParaRPr>
          </a:p>
        </p:txBody>
      </p:sp>
      <p:pic>
        <p:nvPicPr>
          <p:cNvPr id="95" name="Google Shape;95;p16"/>
          <p:cNvPicPr preferRelativeResize="0"/>
          <p:nvPr/>
        </p:nvPicPr>
        <p:blipFill rotWithShape="1">
          <a:blip r:embed="rId8">
            <a:alphaModFix/>
          </a:blip>
          <a:srcRect b="9054" l="30440" r="25556" t="39849"/>
          <a:stretch/>
        </p:blipFill>
        <p:spPr>
          <a:xfrm>
            <a:off x="5899413" y="4085175"/>
            <a:ext cx="905400" cy="905400"/>
          </a:xfrm>
          <a:prstGeom prst="ellipse">
            <a:avLst/>
          </a:prstGeom>
          <a:noFill/>
          <a:ln cap="flat" cmpd="sng" w="76200">
            <a:solidFill>
              <a:srgbClr val="CC0000"/>
            </a:solidFill>
            <a:prstDash val="solid"/>
            <a:round/>
            <a:headEnd len="sm" w="sm" type="none"/>
            <a:tailEnd len="sm" w="sm" type="none"/>
          </a:ln>
        </p:spPr>
      </p:pic>
      <p:sp>
        <p:nvSpPr>
          <p:cNvPr id="96" name="Google Shape;96;p16"/>
          <p:cNvSpPr txBox="1"/>
          <p:nvPr/>
        </p:nvSpPr>
        <p:spPr>
          <a:xfrm>
            <a:off x="5925525" y="4337800"/>
            <a:ext cx="87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rgbClr val="FFFF00"/>
                </a:highlight>
              </a:rPr>
              <a:t>Chamo</a:t>
            </a:r>
            <a:endParaRPr b="1">
              <a:highlight>
                <a:srgbClr val="FFFF00"/>
              </a:highlight>
            </a:endParaRPr>
          </a:p>
        </p:txBody>
      </p:sp>
      <p:cxnSp>
        <p:nvCxnSpPr>
          <p:cNvPr id="97" name="Google Shape;97;p16"/>
          <p:cNvCxnSpPr>
            <a:stCxn id="83" idx="2"/>
            <a:endCxn id="89" idx="0"/>
          </p:cNvCxnSpPr>
          <p:nvPr/>
        </p:nvCxnSpPr>
        <p:spPr>
          <a:xfrm>
            <a:off x="1187325" y="3606200"/>
            <a:ext cx="1646100" cy="731700"/>
          </a:xfrm>
          <a:prstGeom prst="straightConnector1">
            <a:avLst/>
          </a:prstGeom>
          <a:noFill/>
          <a:ln cap="flat" cmpd="sng" w="38100">
            <a:solidFill>
              <a:srgbClr val="72CF4A"/>
            </a:solidFill>
            <a:prstDash val="solid"/>
            <a:round/>
            <a:headEnd len="med" w="med" type="none"/>
            <a:tailEnd len="med" w="med" type="none"/>
          </a:ln>
        </p:spPr>
      </p:cxnSp>
      <p:cxnSp>
        <p:nvCxnSpPr>
          <p:cNvPr id="98" name="Google Shape;98;p16"/>
          <p:cNvCxnSpPr>
            <a:stCxn id="82" idx="2"/>
            <a:endCxn id="91" idx="0"/>
          </p:cNvCxnSpPr>
          <p:nvPr/>
        </p:nvCxnSpPr>
        <p:spPr>
          <a:xfrm>
            <a:off x="3469288" y="3592250"/>
            <a:ext cx="1123800" cy="745500"/>
          </a:xfrm>
          <a:prstGeom prst="straightConnector1">
            <a:avLst/>
          </a:prstGeom>
          <a:noFill/>
          <a:ln cap="flat" cmpd="sng" w="38100">
            <a:solidFill>
              <a:schemeClr val="accent1"/>
            </a:solidFill>
            <a:prstDash val="solid"/>
            <a:round/>
            <a:headEnd len="med" w="med" type="none"/>
            <a:tailEnd len="med" w="med" type="none"/>
          </a:ln>
        </p:spPr>
      </p:cxnSp>
      <p:cxnSp>
        <p:nvCxnSpPr>
          <p:cNvPr id="99" name="Google Shape;99;p16"/>
          <p:cNvCxnSpPr>
            <a:stCxn id="85" idx="2"/>
            <a:endCxn id="94" idx="0"/>
          </p:cNvCxnSpPr>
          <p:nvPr/>
        </p:nvCxnSpPr>
        <p:spPr>
          <a:xfrm>
            <a:off x="5560725" y="3610863"/>
            <a:ext cx="2644500" cy="717600"/>
          </a:xfrm>
          <a:prstGeom prst="straightConnector1">
            <a:avLst/>
          </a:prstGeom>
          <a:noFill/>
          <a:ln cap="flat" cmpd="sng" w="38100">
            <a:solidFill>
              <a:srgbClr val="73DC46"/>
            </a:solidFill>
            <a:prstDash val="solid"/>
            <a:round/>
            <a:headEnd len="med" w="med" type="none"/>
            <a:tailEnd len="med" w="med" type="none"/>
          </a:ln>
        </p:spPr>
      </p:cxnSp>
      <p:cxnSp>
        <p:nvCxnSpPr>
          <p:cNvPr id="100" name="Google Shape;100;p16"/>
          <p:cNvCxnSpPr>
            <a:stCxn id="82" idx="2"/>
            <a:endCxn id="96" idx="0"/>
          </p:cNvCxnSpPr>
          <p:nvPr/>
        </p:nvCxnSpPr>
        <p:spPr>
          <a:xfrm>
            <a:off x="3469288" y="3592250"/>
            <a:ext cx="2891400" cy="745500"/>
          </a:xfrm>
          <a:prstGeom prst="straightConnector1">
            <a:avLst/>
          </a:prstGeom>
          <a:noFill/>
          <a:ln cap="flat" cmpd="sng" w="38100">
            <a:solidFill>
              <a:srgbClr val="FF0000"/>
            </a:solidFill>
            <a:prstDash val="solid"/>
            <a:round/>
            <a:headEnd len="med" w="med" type="none"/>
            <a:tailEnd len="med" w="med" type="none"/>
          </a:ln>
        </p:spPr>
      </p:cxnSp>
      <p:cxnSp>
        <p:nvCxnSpPr>
          <p:cNvPr id="101" name="Google Shape;101;p16"/>
          <p:cNvCxnSpPr>
            <a:stCxn id="84" idx="2"/>
            <a:endCxn id="94" idx="0"/>
          </p:cNvCxnSpPr>
          <p:nvPr/>
        </p:nvCxnSpPr>
        <p:spPr>
          <a:xfrm>
            <a:off x="7721600" y="3606200"/>
            <a:ext cx="483600" cy="722400"/>
          </a:xfrm>
          <a:prstGeom prst="straightConnector1">
            <a:avLst/>
          </a:prstGeom>
          <a:noFill/>
          <a:ln cap="flat" cmpd="sng" w="38100">
            <a:solidFill>
              <a:srgbClr val="73DC46"/>
            </a:solidFill>
            <a:prstDash val="solid"/>
            <a:round/>
            <a:headEnd len="med" w="med" type="none"/>
            <a:tailEnd len="med" w="med" type="none"/>
          </a:ln>
        </p:spPr>
      </p:cxnSp>
      <p:pic>
        <p:nvPicPr>
          <p:cNvPr id="102" name="Google Shape;102;p16"/>
          <p:cNvPicPr preferRelativeResize="0"/>
          <p:nvPr/>
        </p:nvPicPr>
        <p:blipFill rotWithShape="1">
          <a:blip r:embed="rId3">
            <a:alphaModFix/>
          </a:blip>
          <a:srcRect b="72879" l="0" r="0" t="10431"/>
          <a:stretch/>
        </p:blipFill>
        <p:spPr>
          <a:xfrm>
            <a:off x="0" y="0"/>
            <a:ext cx="9144003" cy="832851"/>
          </a:xfrm>
          <a:prstGeom prst="rect">
            <a:avLst/>
          </a:prstGeom>
          <a:noFill/>
          <a:ln>
            <a:noFill/>
          </a:ln>
        </p:spPr>
      </p:pic>
      <p:pic>
        <p:nvPicPr>
          <p:cNvPr id="103" name="Google Shape;103;p16"/>
          <p:cNvPicPr preferRelativeResize="0"/>
          <p:nvPr/>
        </p:nvPicPr>
        <p:blipFill rotWithShape="1">
          <a:blip r:embed="rId9">
            <a:alphaModFix/>
          </a:blip>
          <a:srcRect b="0" l="0" r="13262" t="0"/>
          <a:stretch/>
        </p:blipFill>
        <p:spPr>
          <a:xfrm>
            <a:off x="6617125" y="434125"/>
            <a:ext cx="2446800" cy="2231400"/>
          </a:xfrm>
          <a:prstGeom prst="ellipse">
            <a:avLst/>
          </a:prstGeom>
          <a:noFill/>
          <a:ln>
            <a:noFill/>
          </a:ln>
        </p:spPr>
      </p:pic>
      <p:sp>
        <p:nvSpPr>
          <p:cNvPr id="104" name="Google Shape;104;p16"/>
          <p:cNvSpPr/>
          <p:nvPr/>
        </p:nvSpPr>
        <p:spPr>
          <a:xfrm>
            <a:off x="149625" y="88725"/>
            <a:ext cx="1507200" cy="1404000"/>
          </a:xfrm>
          <a:prstGeom prst="ellipse">
            <a:avLst/>
          </a:prstGeom>
          <a:solidFill>
            <a:srgbClr val="72CF4A">
              <a:alpha val="74880"/>
            </a:srgbClr>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t/>
            </a:r>
            <a:endParaRPr/>
          </a:p>
        </p:txBody>
      </p:sp>
      <p:sp>
        <p:nvSpPr>
          <p:cNvPr id="105" name="Google Shape;105;p16"/>
          <p:cNvSpPr/>
          <p:nvPr/>
        </p:nvSpPr>
        <p:spPr>
          <a:xfrm>
            <a:off x="1321050" y="1226375"/>
            <a:ext cx="1398000" cy="1262400"/>
          </a:xfrm>
          <a:prstGeom prst="ellipse">
            <a:avLst/>
          </a:prstGeom>
          <a:solidFill>
            <a:srgbClr val="F1BB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1702775" y="88725"/>
            <a:ext cx="971700" cy="885000"/>
          </a:xfrm>
          <a:prstGeom prst="ellipse">
            <a:avLst/>
          </a:prstGeom>
          <a:solidFill>
            <a:srgbClr val="E06666">
              <a:alpha val="80400"/>
            </a:srgbClr>
          </a:solidFill>
          <a:ln cap="flat" cmpd="sng" w="9525">
            <a:solidFill>
              <a:srgbClr val="E06666"/>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t/>
            </a:r>
            <a:endParaRPr b="1" sz="1600">
              <a:latin typeface="Marck Script"/>
              <a:ea typeface="Marck Script"/>
              <a:cs typeface="Marck Script"/>
              <a:sym typeface="Marck Script"/>
            </a:endParaRPr>
          </a:p>
        </p:txBody>
      </p:sp>
      <p:sp>
        <p:nvSpPr>
          <p:cNvPr id="107" name="Google Shape;107;p16"/>
          <p:cNvSpPr/>
          <p:nvPr/>
        </p:nvSpPr>
        <p:spPr>
          <a:xfrm>
            <a:off x="149625" y="1546163"/>
            <a:ext cx="971700" cy="885000"/>
          </a:xfrm>
          <a:prstGeom prst="ellipse">
            <a:avLst/>
          </a:prstGeom>
          <a:solidFill>
            <a:srgbClr val="72CF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2783525" y="1574075"/>
            <a:ext cx="655500" cy="567000"/>
          </a:xfrm>
          <a:prstGeom prst="ellipse">
            <a:avLst/>
          </a:prstGeom>
          <a:solidFill>
            <a:srgbClr val="72CF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latin typeface="Caveat"/>
              <a:ea typeface="Caveat"/>
              <a:cs typeface="Caveat"/>
              <a:sym typeface="Caveat"/>
            </a:endParaRPr>
          </a:p>
        </p:txBody>
      </p:sp>
      <p:sp>
        <p:nvSpPr>
          <p:cNvPr id="109" name="Google Shape;109;p16"/>
          <p:cNvSpPr/>
          <p:nvPr/>
        </p:nvSpPr>
        <p:spPr>
          <a:xfrm>
            <a:off x="1070778" y="2175519"/>
            <a:ext cx="655500" cy="567000"/>
          </a:xfrm>
          <a:prstGeom prst="ellipse">
            <a:avLst/>
          </a:prstGeom>
          <a:solidFill>
            <a:srgbClr val="E06666">
              <a:alpha val="8212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2185050" y="884100"/>
            <a:ext cx="574800" cy="567000"/>
          </a:xfrm>
          <a:prstGeom prst="ellipse">
            <a:avLst/>
          </a:prstGeom>
          <a:solidFill>
            <a:srgbClr val="F1BB6B">
              <a:alpha val="810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txBox="1"/>
          <p:nvPr/>
        </p:nvSpPr>
        <p:spPr>
          <a:xfrm>
            <a:off x="1027866" y="2258920"/>
            <a:ext cx="741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Impact"/>
                <a:ea typeface="Impact"/>
                <a:cs typeface="Impact"/>
                <a:sym typeface="Impact"/>
              </a:rPr>
              <a:t>HTML</a:t>
            </a:r>
            <a:endParaRPr>
              <a:latin typeface="Impact"/>
              <a:ea typeface="Impact"/>
              <a:cs typeface="Impact"/>
              <a:sym typeface="Impact"/>
            </a:endParaRPr>
          </a:p>
        </p:txBody>
      </p:sp>
      <p:sp>
        <p:nvSpPr>
          <p:cNvPr id="112" name="Google Shape;112;p16"/>
          <p:cNvSpPr txBox="1"/>
          <p:nvPr/>
        </p:nvSpPr>
        <p:spPr>
          <a:xfrm>
            <a:off x="80175" y="559875"/>
            <a:ext cx="1646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spoonacular</a:t>
            </a:r>
            <a:endParaRPr b="1" sz="1800"/>
          </a:p>
        </p:txBody>
      </p:sp>
      <p:sp>
        <p:nvSpPr>
          <p:cNvPr id="113" name="Google Shape;113;p16"/>
          <p:cNvSpPr txBox="1"/>
          <p:nvPr/>
        </p:nvSpPr>
        <p:spPr>
          <a:xfrm>
            <a:off x="132782" y="1720325"/>
            <a:ext cx="112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Amatic SC"/>
                <a:ea typeface="Amatic SC"/>
                <a:cs typeface="Amatic SC"/>
                <a:sym typeface="Amatic SC"/>
              </a:rPr>
              <a:t>JavaScript</a:t>
            </a:r>
            <a:endParaRPr b="1" sz="2400">
              <a:latin typeface="Amatic SC"/>
              <a:ea typeface="Amatic SC"/>
              <a:cs typeface="Amatic SC"/>
              <a:sym typeface="Amatic SC"/>
            </a:endParaRPr>
          </a:p>
        </p:txBody>
      </p:sp>
      <p:sp>
        <p:nvSpPr>
          <p:cNvPr id="114" name="Google Shape;114;p16"/>
          <p:cNvSpPr txBox="1"/>
          <p:nvPr/>
        </p:nvSpPr>
        <p:spPr>
          <a:xfrm>
            <a:off x="1197000" y="1626725"/>
            <a:ext cx="1646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Comfortaa"/>
                <a:ea typeface="Comfortaa"/>
                <a:cs typeface="Comfortaa"/>
                <a:sym typeface="Comfortaa"/>
              </a:rPr>
              <a:t>Materialize</a:t>
            </a:r>
            <a:endParaRPr b="1" sz="1800">
              <a:latin typeface="Comfortaa"/>
              <a:ea typeface="Comfortaa"/>
              <a:cs typeface="Comfortaa"/>
              <a:sym typeface="Comfortaa"/>
            </a:endParaRPr>
          </a:p>
        </p:txBody>
      </p:sp>
      <p:pic>
        <p:nvPicPr>
          <p:cNvPr id="115" name="Google Shape;115;p16"/>
          <p:cNvPicPr preferRelativeResize="0"/>
          <p:nvPr/>
        </p:nvPicPr>
        <p:blipFill rotWithShape="1">
          <a:blip r:embed="rId10">
            <a:alphaModFix/>
          </a:blip>
          <a:srcRect b="12947" l="23088" r="31886" t="12940"/>
          <a:stretch/>
        </p:blipFill>
        <p:spPr>
          <a:xfrm>
            <a:off x="6700150" y="2558450"/>
            <a:ext cx="741300" cy="660600"/>
          </a:xfrm>
          <a:prstGeom prst="ellipse">
            <a:avLst/>
          </a:prstGeom>
          <a:noFill/>
          <a:ln>
            <a:noFill/>
          </a:ln>
        </p:spPr>
      </p:pic>
      <p:pic>
        <p:nvPicPr>
          <p:cNvPr id="116" name="Google Shape;116;p16"/>
          <p:cNvPicPr preferRelativeResize="0"/>
          <p:nvPr/>
        </p:nvPicPr>
        <p:blipFill rotWithShape="1">
          <a:blip r:embed="rId11">
            <a:alphaModFix/>
          </a:blip>
          <a:srcRect b="0" l="37919" r="0" t="0"/>
          <a:stretch/>
        </p:blipFill>
        <p:spPr>
          <a:xfrm>
            <a:off x="6302025" y="86275"/>
            <a:ext cx="741300" cy="660300"/>
          </a:xfrm>
          <a:prstGeom prst="ellipse">
            <a:avLst/>
          </a:prstGeom>
          <a:noFill/>
          <a:ln>
            <a:noFill/>
          </a:ln>
        </p:spPr>
      </p:pic>
      <p:pic>
        <p:nvPicPr>
          <p:cNvPr id="117" name="Google Shape;117;p16"/>
          <p:cNvPicPr preferRelativeResize="0"/>
          <p:nvPr/>
        </p:nvPicPr>
        <p:blipFill rotWithShape="1">
          <a:blip r:embed="rId12">
            <a:alphaModFix/>
          </a:blip>
          <a:srcRect b="0" l="13098" r="6444" t="0"/>
          <a:stretch/>
        </p:blipFill>
        <p:spPr>
          <a:xfrm>
            <a:off x="5771900" y="637573"/>
            <a:ext cx="741300" cy="690600"/>
          </a:xfrm>
          <a:prstGeom prst="ellipse">
            <a:avLst/>
          </a:prstGeom>
          <a:noFill/>
          <a:ln>
            <a:noFill/>
          </a:ln>
        </p:spPr>
      </p:pic>
      <p:pic>
        <p:nvPicPr>
          <p:cNvPr id="118" name="Google Shape;118;p16"/>
          <p:cNvPicPr preferRelativeResize="0"/>
          <p:nvPr/>
        </p:nvPicPr>
        <p:blipFill rotWithShape="1">
          <a:blip r:embed="rId13">
            <a:alphaModFix/>
          </a:blip>
          <a:srcRect b="0" l="16706" r="15822" t="0"/>
          <a:stretch/>
        </p:blipFill>
        <p:spPr>
          <a:xfrm>
            <a:off x="5687325" y="1426025"/>
            <a:ext cx="741300" cy="618600"/>
          </a:xfrm>
          <a:prstGeom prst="ellipse">
            <a:avLst/>
          </a:prstGeom>
          <a:noFill/>
          <a:ln>
            <a:noFill/>
          </a:ln>
        </p:spPr>
      </p:pic>
      <p:pic>
        <p:nvPicPr>
          <p:cNvPr id="119" name="Google Shape;119;p16"/>
          <p:cNvPicPr preferRelativeResize="0"/>
          <p:nvPr/>
        </p:nvPicPr>
        <p:blipFill rotWithShape="1">
          <a:blip r:embed="rId14">
            <a:alphaModFix/>
          </a:blip>
          <a:srcRect b="0" l="22676" r="21878" t="13434"/>
          <a:stretch/>
        </p:blipFill>
        <p:spPr>
          <a:xfrm>
            <a:off x="5990175" y="2142500"/>
            <a:ext cx="741300" cy="635400"/>
          </a:xfrm>
          <a:prstGeom prst="ellipse">
            <a:avLst/>
          </a:prstGeom>
          <a:noFill/>
          <a:ln>
            <a:noFill/>
          </a:ln>
        </p:spPr>
      </p:pic>
      <p:cxnSp>
        <p:nvCxnSpPr>
          <p:cNvPr id="120" name="Google Shape;120;p16"/>
          <p:cNvCxnSpPr>
            <a:stCxn id="89" idx="0"/>
            <a:endCxn id="84" idx="2"/>
          </p:cNvCxnSpPr>
          <p:nvPr/>
        </p:nvCxnSpPr>
        <p:spPr>
          <a:xfrm flipH="1" rot="10800000">
            <a:off x="2833313" y="3606075"/>
            <a:ext cx="4888200" cy="731700"/>
          </a:xfrm>
          <a:prstGeom prst="straightConnector1">
            <a:avLst/>
          </a:prstGeom>
          <a:noFill/>
          <a:ln cap="flat" cmpd="sng" w="38100">
            <a:solidFill>
              <a:srgbClr val="73DC46"/>
            </a:solidFill>
            <a:prstDash val="solid"/>
            <a:round/>
            <a:headEnd len="med" w="med" type="none"/>
            <a:tailEnd len="med" w="med" type="none"/>
          </a:ln>
        </p:spPr>
      </p:cxnSp>
      <p:sp>
        <p:nvSpPr>
          <p:cNvPr id="121" name="Google Shape;121;p16"/>
          <p:cNvSpPr txBox="1"/>
          <p:nvPr/>
        </p:nvSpPr>
        <p:spPr>
          <a:xfrm>
            <a:off x="1726275" y="192300"/>
            <a:ext cx="971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arck Script"/>
                <a:ea typeface="Marck Script"/>
                <a:cs typeface="Marck Script"/>
                <a:sym typeface="Marck Script"/>
              </a:rPr>
              <a:t>Google</a:t>
            </a:r>
            <a:endParaRPr b="1">
              <a:latin typeface="Marck Script"/>
              <a:ea typeface="Marck Script"/>
              <a:cs typeface="Marck Script"/>
              <a:sym typeface="Marck Script"/>
            </a:endParaRPr>
          </a:p>
          <a:p>
            <a:pPr indent="0" lvl="0" marL="0" rtl="0" algn="ctr">
              <a:spcBef>
                <a:spcPts val="0"/>
              </a:spcBef>
              <a:spcAft>
                <a:spcPts val="0"/>
              </a:spcAft>
              <a:buNone/>
            </a:pPr>
            <a:r>
              <a:rPr b="1" lang="en">
                <a:latin typeface="Marck Script"/>
                <a:ea typeface="Marck Script"/>
                <a:cs typeface="Marck Script"/>
                <a:sym typeface="Marck Script"/>
              </a:rPr>
              <a:t>Translate</a:t>
            </a:r>
            <a:endParaRPr b="1">
              <a:latin typeface="Marck Script"/>
              <a:ea typeface="Marck Script"/>
              <a:cs typeface="Marck Script"/>
              <a:sym typeface="Marck Script"/>
            </a:endParaRPr>
          </a:p>
        </p:txBody>
      </p:sp>
      <p:sp>
        <p:nvSpPr>
          <p:cNvPr id="122" name="Google Shape;122;p16"/>
          <p:cNvSpPr txBox="1"/>
          <p:nvPr/>
        </p:nvSpPr>
        <p:spPr>
          <a:xfrm>
            <a:off x="2037138" y="895663"/>
            <a:ext cx="870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matic SC"/>
                <a:ea typeface="Amatic SC"/>
                <a:cs typeface="Amatic SC"/>
                <a:sym typeface="Amatic SC"/>
              </a:rPr>
              <a:t>Google </a:t>
            </a:r>
            <a:endParaRPr>
              <a:solidFill>
                <a:schemeClr val="dk1"/>
              </a:solidFill>
              <a:latin typeface="Amatic SC"/>
              <a:ea typeface="Amatic SC"/>
              <a:cs typeface="Amatic SC"/>
              <a:sym typeface="Amatic SC"/>
            </a:endParaRPr>
          </a:p>
          <a:p>
            <a:pPr indent="0" lvl="0" marL="0" rtl="0" algn="ctr">
              <a:spcBef>
                <a:spcPts val="0"/>
              </a:spcBef>
              <a:spcAft>
                <a:spcPts val="0"/>
              </a:spcAft>
              <a:buNone/>
            </a:pPr>
            <a:r>
              <a:rPr lang="en">
                <a:solidFill>
                  <a:schemeClr val="dk1"/>
                </a:solidFill>
                <a:latin typeface="Amatic SC"/>
                <a:ea typeface="Amatic SC"/>
                <a:cs typeface="Amatic SC"/>
                <a:sym typeface="Amatic SC"/>
              </a:rPr>
              <a:t>fonts</a:t>
            </a:r>
            <a:endParaRPr>
              <a:solidFill>
                <a:schemeClr val="dk1"/>
              </a:solidFill>
              <a:latin typeface="Amatic SC"/>
              <a:ea typeface="Amatic SC"/>
              <a:cs typeface="Amatic SC"/>
              <a:sym typeface="Amatic SC"/>
            </a:endParaRPr>
          </a:p>
        </p:txBody>
      </p:sp>
      <p:pic>
        <p:nvPicPr>
          <p:cNvPr id="123" name="Google Shape;123;p16"/>
          <p:cNvPicPr preferRelativeResize="0"/>
          <p:nvPr/>
        </p:nvPicPr>
        <p:blipFill>
          <a:blip r:embed="rId15">
            <a:alphaModFix/>
          </a:blip>
          <a:stretch>
            <a:fillRect/>
          </a:stretch>
        </p:blipFill>
        <p:spPr>
          <a:xfrm>
            <a:off x="3789238" y="268490"/>
            <a:ext cx="1398000" cy="2562660"/>
          </a:xfrm>
          <a:prstGeom prst="rect">
            <a:avLst/>
          </a:prstGeom>
          <a:noFill/>
          <a:ln>
            <a:noFill/>
          </a:ln>
        </p:spPr>
      </p:pic>
      <p:sp>
        <p:nvSpPr>
          <p:cNvPr id="124" name="Google Shape;124;p16"/>
          <p:cNvSpPr/>
          <p:nvPr/>
        </p:nvSpPr>
        <p:spPr>
          <a:xfrm>
            <a:off x="2084638" y="2351463"/>
            <a:ext cx="741300" cy="731700"/>
          </a:xfrm>
          <a:prstGeom prst="ellipse">
            <a:avLst/>
          </a:prstGeom>
          <a:solidFill>
            <a:srgbClr val="E06666">
              <a:alpha val="804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txBox="1"/>
          <p:nvPr/>
        </p:nvSpPr>
        <p:spPr>
          <a:xfrm>
            <a:off x="1926088" y="2409525"/>
            <a:ext cx="1058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Amatic SC"/>
                <a:ea typeface="Amatic SC"/>
                <a:cs typeface="Amatic SC"/>
                <a:sym typeface="Amatic SC"/>
              </a:rPr>
              <a:t>Font</a:t>
            </a:r>
            <a:endParaRPr b="1">
              <a:latin typeface="Amatic SC"/>
              <a:ea typeface="Amatic SC"/>
              <a:cs typeface="Amatic SC"/>
              <a:sym typeface="Amatic SC"/>
            </a:endParaRPr>
          </a:p>
          <a:p>
            <a:pPr indent="0" lvl="0" marL="0" rtl="0" algn="ctr">
              <a:spcBef>
                <a:spcPts val="0"/>
              </a:spcBef>
              <a:spcAft>
                <a:spcPts val="0"/>
              </a:spcAft>
              <a:buNone/>
            </a:pPr>
            <a:r>
              <a:rPr b="1" lang="en">
                <a:latin typeface="Amatic SC"/>
                <a:ea typeface="Amatic SC"/>
                <a:cs typeface="Amatic SC"/>
                <a:sym typeface="Amatic SC"/>
              </a:rPr>
              <a:t>Awesome</a:t>
            </a:r>
            <a:endParaRPr b="1">
              <a:latin typeface="Amatic SC"/>
              <a:ea typeface="Amatic SC"/>
              <a:cs typeface="Amatic SC"/>
              <a:sym typeface="Amatic SC"/>
            </a:endParaRPr>
          </a:p>
        </p:txBody>
      </p:sp>
      <p:sp>
        <p:nvSpPr>
          <p:cNvPr id="126" name="Google Shape;126;p16"/>
          <p:cNvSpPr txBox="1"/>
          <p:nvPr/>
        </p:nvSpPr>
        <p:spPr>
          <a:xfrm>
            <a:off x="2843100" y="1657475"/>
            <a:ext cx="5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bster"/>
                <a:ea typeface="Lobster"/>
                <a:cs typeface="Lobster"/>
                <a:sym typeface="Lobster"/>
              </a:rPr>
              <a:t>CSS</a:t>
            </a:r>
            <a:endParaRPr>
              <a:latin typeface="Lobster"/>
              <a:ea typeface="Lobster"/>
              <a:cs typeface="Lobster"/>
              <a:sym typeface="Lobs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2CF4A">
            <a:alpha val="67040"/>
          </a:srgbClr>
        </a:solidFill>
      </p:bgPr>
    </p:bg>
    <p:spTree>
      <p:nvGrpSpPr>
        <p:cNvPr id="130" name="Shape 130"/>
        <p:cNvGrpSpPr/>
        <p:nvPr/>
      </p:nvGrpSpPr>
      <p:grpSpPr>
        <a:xfrm>
          <a:off x="0" y="0"/>
          <a:ext cx="0" cy="0"/>
          <a:chOff x="0" y="0"/>
          <a:chExt cx="0" cy="0"/>
        </a:xfrm>
      </p:grpSpPr>
      <p:pic>
        <p:nvPicPr>
          <p:cNvPr id="131" name="Google Shape;131;p17" title="Dynamite Recipes Demo.mp4">
            <a:hlinkClick r:id="rId3"/>
          </p:cNvPr>
          <p:cNvPicPr preferRelativeResize="0"/>
          <p:nvPr/>
        </p:nvPicPr>
        <p:blipFill>
          <a:blip r:embed="rId4">
            <a:alphaModFix/>
          </a:blip>
          <a:stretch>
            <a:fillRect/>
          </a:stretch>
        </p:blipFill>
        <p:spPr>
          <a:xfrm>
            <a:off x="186912" y="770325"/>
            <a:ext cx="8770176" cy="4279991"/>
          </a:xfrm>
          <a:prstGeom prst="rect">
            <a:avLst/>
          </a:prstGeom>
          <a:noFill/>
          <a:ln>
            <a:noFill/>
          </a:ln>
        </p:spPr>
      </p:pic>
      <p:sp>
        <p:nvSpPr>
          <p:cNvPr id="132" name="Google Shape;132;p17"/>
          <p:cNvSpPr txBox="1"/>
          <p:nvPr/>
        </p:nvSpPr>
        <p:spPr>
          <a:xfrm>
            <a:off x="2181600" y="0"/>
            <a:ext cx="47808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latin typeface="Marck Script"/>
                <a:ea typeface="Marck Script"/>
                <a:cs typeface="Marck Script"/>
                <a:sym typeface="Marck Script"/>
              </a:rPr>
              <a:t>Dynamite Recipes! Demo</a:t>
            </a:r>
            <a:endParaRPr b="1" sz="3300">
              <a:latin typeface="Marck Script"/>
              <a:ea typeface="Marck Script"/>
              <a:cs typeface="Marck Script"/>
              <a:sym typeface="Marck Scrip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8"/>
          <p:cNvPicPr preferRelativeResize="0"/>
          <p:nvPr/>
        </p:nvPicPr>
        <p:blipFill rotWithShape="1">
          <a:blip r:embed="rId3">
            <a:alphaModFix/>
          </a:blip>
          <a:srcRect b="72879" l="0" r="0" t="10431"/>
          <a:stretch/>
        </p:blipFill>
        <p:spPr>
          <a:xfrm>
            <a:off x="0" y="4310650"/>
            <a:ext cx="9144003" cy="832851"/>
          </a:xfrm>
          <a:prstGeom prst="rect">
            <a:avLst/>
          </a:prstGeom>
          <a:noFill/>
          <a:ln>
            <a:noFill/>
          </a:ln>
        </p:spPr>
      </p:pic>
      <p:pic>
        <p:nvPicPr>
          <p:cNvPr id="138" name="Google Shape;138;p18"/>
          <p:cNvPicPr preferRelativeResize="0"/>
          <p:nvPr/>
        </p:nvPicPr>
        <p:blipFill rotWithShape="1">
          <a:blip r:embed="rId3">
            <a:alphaModFix/>
          </a:blip>
          <a:srcRect b="72879" l="0" r="0" t="10431"/>
          <a:stretch/>
        </p:blipFill>
        <p:spPr>
          <a:xfrm>
            <a:off x="0" y="0"/>
            <a:ext cx="9144003" cy="832851"/>
          </a:xfrm>
          <a:prstGeom prst="rect">
            <a:avLst/>
          </a:prstGeom>
          <a:noFill/>
          <a:ln>
            <a:noFill/>
          </a:ln>
        </p:spPr>
      </p:pic>
      <p:sp>
        <p:nvSpPr>
          <p:cNvPr id="139" name="Google Shape;139;p18"/>
          <p:cNvSpPr/>
          <p:nvPr/>
        </p:nvSpPr>
        <p:spPr>
          <a:xfrm>
            <a:off x="850200" y="354525"/>
            <a:ext cx="7443600" cy="1064400"/>
          </a:xfrm>
          <a:prstGeom prst="roundRect">
            <a:avLst>
              <a:gd fmla="val 16667" name="adj"/>
            </a:avLst>
          </a:prstGeom>
          <a:solidFill>
            <a:srgbClr val="72CF4A">
              <a:alpha val="84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txBox="1"/>
          <p:nvPr/>
        </p:nvSpPr>
        <p:spPr>
          <a:xfrm>
            <a:off x="331850" y="1900525"/>
            <a:ext cx="2475300" cy="1046700"/>
          </a:xfrm>
          <a:prstGeom prst="rect">
            <a:avLst/>
          </a:prstGeom>
          <a:solidFill>
            <a:srgbClr val="F1BB6B">
              <a:alpha val="5642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We intend to </a:t>
            </a:r>
            <a:r>
              <a:rPr lang="en"/>
              <a:t>activate a button to allow the</a:t>
            </a:r>
            <a:r>
              <a:rPr lang="en"/>
              <a:t> user to generate random recipes in the near future.</a:t>
            </a:r>
            <a:endParaRPr/>
          </a:p>
        </p:txBody>
      </p:sp>
      <p:sp>
        <p:nvSpPr>
          <p:cNvPr id="141" name="Google Shape;141;p18"/>
          <p:cNvSpPr txBox="1"/>
          <p:nvPr/>
        </p:nvSpPr>
        <p:spPr>
          <a:xfrm>
            <a:off x="3175150" y="1825088"/>
            <a:ext cx="2564100" cy="2647500"/>
          </a:xfrm>
          <a:prstGeom prst="rect">
            <a:avLst/>
          </a:prstGeom>
          <a:solidFill>
            <a:srgbClr val="E06666">
              <a:alpha val="8040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The application </a:t>
            </a:r>
            <a:r>
              <a:rPr lang="en" sz="1600"/>
              <a:t>specifically</a:t>
            </a:r>
            <a:r>
              <a:rPr lang="en" sz="1600"/>
              <a:t> allows the user to see recipes that have zero </a:t>
            </a:r>
            <a:r>
              <a:rPr lang="en" sz="1600"/>
              <a:t>missing ingredients. In the future we want to be able to let the user view recipes with one or two missing ingredients in case they are able to acquire them.</a:t>
            </a:r>
            <a:endParaRPr sz="1600"/>
          </a:p>
        </p:txBody>
      </p:sp>
      <p:sp>
        <p:nvSpPr>
          <p:cNvPr id="142" name="Google Shape;142;p18"/>
          <p:cNvSpPr txBox="1"/>
          <p:nvPr>
            <p:ph type="title"/>
          </p:nvPr>
        </p:nvSpPr>
        <p:spPr>
          <a:xfrm>
            <a:off x="414325" y="540025"/>
            <a:ext cx="8530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mfortaa"/>
                <a:ea typeface="Comfortaa"/>
                <a:cs typeface="Comfortaa"/>
                <a:sym typeface="Comfortaa"/>
              </a:rPr>
              <a:t>Directions for Future Development</a:t>
            </a:r>
            <a:endParaRPr b="1">
              <a:latin typeface="Comfortaa"/>
              <a:ea typeface="Comfortaa"/>
              <a:cs typeface="Comfortaa"/>
              <a:sym typeface="Comfortaa"/>
            </a:endParaRPr>
          </a:p>
        </p:txBody>
      </p:sp>
      <p:sp>
        <p:nvSpPr>
          <p:cNvPr id="143" name="Google Shape;143;p18"/>
          <p:cNvSpPr txBox="1"/>
          <p:nvPr/>
        </p:nvSpPr>
        <p:spPr>
          <a:xfrm>
            <a:off x="6170725" y="1900525"/>
            <a:ext cx="2638200" cy="1693200"/>
          </a:xfrm>
          <a:prstGeom prst="rect">
            <a:avLst/>
          </a:prstGeom>
          <a:solidFill>
            <a:srgbClr val="72CF4A">
              <a:alpha val="8492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 the case the user is a few ingredients away from making a recipe or if they generated a random recipe, </a:t>
            </a:r>
            <a:r>
              <a:rPr lang="en">
                <a:solidFill>
                  <a:schemeClr val="dk1"/>
                </a:solidFill>
              </a:rPr>
              <a:t>We want to allow the user to create a grocery list for said ingredients.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2CF4A">
            <a:alpha val="74880"/>
          </a:srgbClr>
        </a:solidFill>
      </p:bgPr>
    </p:bg>
    <p:spTree>
      <p:nvGrpSpPr>
        <p:cNvPr id="147" name="Shape 147"/>
        <p:cNvGrpSpPr/>
        <p:nvPr/>
      </p:nvGrpSpPr>
      <p:grpSpPr>
        <a:xfrm>
          <a:off x="0" y="0"/>
          <a:ext cx="0" cy="0"/>
          <a:chOff x="0" y="0"/>
          <a:chExt cx="0" cy="0"/>
        </a:xfrm>
      </p:grpSpPr>
      <p:pic>
        <p:nvPicPr>
          <p:cNvPr id="148" name="Google Shape;148;p19"/>
          <p:cNvPicPr preferRelativeResize="0"/>
          <p:nvPr/>
        </p:nvPicPr>
        <p:blipFill>
          <a:blip r:embed="rId3">
            <a:alphaModFix/>
          </a:blip>
          <a:stretch>
            <a:fillRect/>
          </a:stretch>
        </p:blipFill>
        <p:spPr>
          <a:xfrm>
            <a:off x="707844" y="0"/>
            <a:ext cx="7779830" cy="5143501"/>
          </a:xfrm>
          <a:prstGeom prst="rect">
            <a:avLst/>
          </a:prstGeom>
          <a:noFill/>
          <a:ln>
            <a:noFill/>
          </a:ln>
        </p:spPr>
      </p:pic>
      <p:sp>
        <p:nvSpPr>
          <p:cNvPr id="149" name="Google Shape;149;p19"/>
          <p:cNvSpPr/>
          <p:nvPr/>
        </p:nvSpPr>
        <p:spPr>
          <a:xfrm rot="5400000">
            <a:off x="2805100" y="19800"/>
            <a:ext cx="870600" cy="5064300"/>
          </a:xfrm>
          <a:prstGeom prst="round2SameRect">
            <a:avLst>
              <a:gd fmla="val 16667" name="adj1"/>
              <a:gd fmla="val 0" name="adj2"/>
            </a:avLst>
          </a:prstGeom>
          <a:solidFill>
            <a:srgbClr val="F1BB6B">
              <a:alpha val="564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19"/>
          <p:cNvPicPr preferRelativeResize="0"/>
          <p:nvPr/>
        </p:nvPicPr>
        <p:blipFill rotWithShape="1">
          <a:blip r:embed="rId4">
            <a:alphaModFix/>
          </a:blip>
          <a:srcRect b="9373" l="41678" r="13606" t="28133"/>
          <a:stretch/>
        </p:blipFill>
        <p:spPr>
          <a:xfrm>
            <a:off x="450513" y="2145000"/>
            <a:ext cx="813900" cy="813900"/>
          </a:xfrm>
          <a:prstGeom prst="ellipse">
            <a:avLst/>
          </a:prstGeom>
          <a:noFill/>
          <a:ln cap="flat" cmpd="sng" w="76200">
            <a:solidFill>
              <a:srgbClr val="DD890C"/>
            </a:solidFill>
            <a:prstDash val="solid"/>
            <a:round/>
            <a:headEnd len="sm" w="sm" type="none"/>
            <a:tailEnd len="sm" w="sm" type="none"/>
          </a:ln>
        </p:spPr>
      </p:pic>
      <p:sp>
        <p:nvSpPr>
          <p:cNvPr id="151" name="Google Shape;151;p19"/>
          <p:cNvSpPr txBox="1"/>
          <p:nvPr/>
        </p:nvSpPr>
        <p:spPr>
          <a:xfrm>
            <a:off x="422163" y="2351850"/>
            <a:ext cx="87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highlight>
                  <a:srgbClr val="FFFF00"/>
                </a:highlight>
              </a:rPr>
              <a:t>Chris</a:t>
            </a:r>
            <a:endParaRPr b="1">
              <a:highlight>
                <a:srgbClr val="FFFF00"/>
              </a:highlight>
            </a:endParaRPr>
          </a:p>
        </p:txBody>
      </p:sp>
      <p:sp>
        <p:nvSpPr>
          <p:cNvPr id="152" name="Google Shape;152;p19"/>
          <p:cNvSpPr txBox="1"/>
          <p:nvPr/>
        </p:nvSpPr>
        <p:spPr>
          <a:xfrm>
            <a:off x="1340625" y="2083163"/>
            <a:ext cx="4221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Initially my confidence was at a all time low!</a:t>
            </a:r>
            <a:endParaRPr sz="1200"/>
          </a:p>
          <a:p>
            <a:pPr indent="0" lvl="0" marL="0" rtl="0" algn="l">
              <a:spcBef>
                <a:spcPts val="0"/>
              </a:spcBef>
              <a:spcAft>
                <a:spcPts val="0"/>
              </a:spcAft>
              <a:buNone/>
            </a:pPr>
            <a:r>
              <a:rPr lang="en" sz="1200"/>
              <a:t>But the </a:t>
            </a:r>
            <a:r>
              <a:rPr lang="en" sz="1200"/>
              <a:t>graciousness</a:t>
            </a:r>
            <a:r>
              <a:rPr lang="en" sz="1200"/>
              <a:t> of my team, they lifted my confidence to an all time high! And that led to a great project outcome, that i am proud and </a:t>
            </a:r>
            <a:r>
              <a:rPr lang="en" sz="1200"/>
              <a:t>grateful</a:t>
            </a:r>
            <a:r>
              <a:rPr lang="en" sz="1200"/>
              <a:t> to be apart of! </a:t>
            </a:r>
            <a:endParaRPr sz="1200"/>
          </a:p>
        </p:txBody>
      </p:sp>
      <p:sp>
        <p:nvSpPr>
          <p:cNvPr id="153" name="Google Shape;153;p19"/>
          <p:cNvSpPr/>
          <p:nvPr/>
        </p:nvSpPr>
        <p:spPr>
          <a:xfrm>
            <a:off x="6670200" y="2752050"/>
            <a:ext cx="2364900" cy="2253600"/>
          </a:xfrm>
          <a:prstGeom prst="ellipse">
            <a:avLst/>
          </a:prstGeom>
          <a:solidFill>
            <a:srgbClr val="E06666">
              <a:alpha val="804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txBox="1"/>
          <p:nvPr/>
        </p:nvSpPr>
        <p:spPr>
          <a:xfrm>
            <a:off x="6779050" y="3151425"/>
            <a:ext cx="21831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800">
                <a:solidFill>
                  <a:schemeClr val="dk1"/>
                </a:solidFill>
              </a:rPr>
              <a:t>Successes and Challenges</a:t>
            </a:r>
            <a:endParaRPr b="1"/>
          </a:p>
        </p:txBody>
      </p:sp>
      <p:sp>
        <p:nvSpPr>
          <p:cNvPr id="155" name="Google Shape;155;p19"/>
          <p:cNvSpPr/>
          <p:nvPr/>
        </p:nvSpPr>
        <p:spPr>
          <a:xfrm rot="5400000">
            <a:off x="2319925" y="1474050"/>
            <a:ext cx="868800" cy="4160400"/>
          </a:xfrm>
          <a:prstGeom prst="round2SameRect">
            <a:avLst>
              <a:gd fmla="val 16667" name="adj1"/>
              <a:gd fmla="val 0" name="adj2"/>
            </a:avLst>
          </a:prstGeom>
          <a:solidFill>
            <a:srgbClr val="72CF4A">
              <a:alpha val="670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9"/>
          <p:cNvPicPr preferRelativeResize="0"/>
          <p:nvPr/>
        </p:nvPicPr>
        <p:blipFill rotWithShape="1">
          <a:blip r:embed="rId5">
            <a:alphaModFix/>
          </a:blip>
          <a:srcRect b="38268" l="19557" r="19551" t="21166"/>
          <a:stretch/>
        </p:blipFill>
        <p:spPr>
          <a:xfrm>
            <a:off x="450525" y="3151413"/>
            <a:ext cx="813900" cy="813900"/>
          </a:xfrm>
          <a:prstGeom prst="ellipse">
            <a:avLst/>
          </a:prstGeom>
          <a:noFill/>
          <a:ln cap="flat" cmpd="sng" w="76200">
            <a:solidFill>
              <a:srgbClr val="73DC46"/>
            </a:solidFill>
            <a:prstDash val="solid"/>
            <a:round/>
            <a:headEnd len="sm" w="sm" type="none"/>
            <a:tailEnd len="sm" w="sm" type="none"/>
          </a:ln>
        </p:spPr>
      </p:pic>
      <p:sp>
        <p:nvSpPr>
          <p:cNvPr id="157" name="Google Shape;157;p19"/>
          <p:cNvSpPr/>
          <p:nvPr/>
        </p:nvSpPr>
        <p:spPr>
          <a:xfrm rot="5400000">
            <a:off x="2321400" y="-1548450"/>
            <a:ext cx="912000" cy="4133700"/>
          </a:xfrm>
          <a:prstGeom prst="round2SameRect">
            <a:avLst>
              <a:gd fmla="val 16667" name="adj1"/>
              <a:gd fmla="val 0" name="adj2"/>
            </a:avLst>
          </a:prstGeom>
          <a:solidFill>
            <a:srgbClr val="72CF4A">
              <a:alpha val="670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a:t>   </a:t>
            </a:r>
            <a:endParaRPr/>
          </a:p>
        </p:txBody>
      </p:sp>
      <p:sp>
        <p:nvSpPr>
          <p:cNvPr id="158" name="Google Shape;158;p19"/>
          <p:cNvSpPr/>
          <p:nvPr/>
        </p:nvSpPr>
        <p:spPr>
          <a:xfrm rot="5400000">
            <a:off x="3284450" y="-1446975"/>
            <a:ext cx="868800" cy="6016800"/>
          </a:xfrm>
          <a:prstGeom prst="round2SameRect">
            <a:avLst>
              <a:gd fmla="val 16667" name="adj1"/>
              <a:gd fmla="val 0" name="adj2"/>
            </a:avLst>
          </a:prstGeom>
          <a:solidFill>
            <a:srgbClr val="E06666">
              <a:alpha val="804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rot="5400000">
            <a:off x="2657375" y="2146950"/>
            <a:ext cx="868800" cy="4799100"/>
          </a:xfrm>
          <a:prstGeom prst="round2SameRect">
            <a:avLst>
              <a:gd fmla="val 16667" name="adj1"/>
              <a:gd fmla="val 0" name="adj2"/>
            </a:avLst>
          </a:prstGeom>
          <a:solidFill>
            <a:srgbClr val="F1BB6B">
              <a:alpha val="564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txBox="1"/>
          <p:nvPr/>
        </p:nvSpPr>
        <p:spPr>
          <a:xfrm>
            <a:off x="328266" y="3358275"/>
            <a:ext cx="105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rgbClr val="FFFF00"/>
                </a:highlight>
              </a:rPr>
              <a:t>Stephanie</a:t>
            </a:r>
            <a:endParaRPr b="1">
              <a:highlight>
                <a:srgbClr val="FFFF00"/>
              </a:highlight>
            </a:endParaRPr>
          </a:p>
        </p:txBody>
      </p:sp>
      <p:pic>
        <p:nvPicPr>
          <p:cNvPr id="161" name="Google Shape;161;p19"/>
          <p:cNvPicPr preferRelativeResize="0"/>
          <p:nvPr/>
        </p:nvPicPr>
        <p:blipFill rotWithShape="1">
          <a:blip r:embed="rId6">
            <a:alphaModFix/>
          </a:blip>
          <a:srcRect b="24807" l="20514" r="20520" t="41555"/>
          <a:stretch/>
        </p:blipFill>
        <p:spPr>
          <a:xfrm>
            <a:off x="450525" y="4157850"/>
            <a:ext cx="813900" cy="813900"/>
          </a:xfrm>
          <a:prstGeom prst="ellipse">
            <a:avLst/>
          </a:prstGeom>
          <a:noFill/>
          <a:ln cap="flat" cmpd="sng" w="76200">
            <a:solidFill>
              <a:srgbClr val="CC0000"/>
            </a:solidFill>
            <a:prstDash val="solid"/>
            <a:round/>
            <a:headEnd len="sm" w="sm" type="none"/>
            <a:tailEnd len="sm" w="sm" type="none"/>
          </a:ln>
        </p:spPr>
      </p:pic>
      <p:sp>
        <p:nvSpPr>
          <p:cNvPr id="162" name="Google Shape;162;p19"/>
          <p:cNvSpPr txBox="1"/>
          <p:nvPr/>
        </p:nvSpPr>
        <p:spPr>
          <a:xfrm>
            <a:off x="404775" y="4393050"/>
            <a:ext cx="90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highlight>
                  <a:schemeClr val="accent6"/>
                </a:highlight>
              </a:rPr>
              <a:t>Damien</a:t>
            </a:r>
            <a:endParaRPr b="1">
              <a:highlight>
                <a:schemeClr val="accent6"/>
              </a:highlight>
            </a:endParaRPr>
          </a:p>
        </p:txBody>
      </p:sp>
      <p:pic>
        <p:nvPicPr>
          <p:cNvPr id="163" name="Google Shape;163;p19"/>
          <p:cNvPicPr preferRelativeResize="0"/>
          <p:nvPr/>
        </p:nvPicPr>
        <p:blipFill rotWithShape="1">
          <a:blip r:embed="rId7">
            <a:alphaModFix/>
          </a:blip>
          <a:srcRect b="9054" l="30440" r="25556" t="39849"/>
          <a:stretch/>
        </p:blipFill>
        <p:spPr>
          <a:xfrm>
            <a:off x="450513" y="1138575"/>
            <a:ext cx="813900" cy="813900"/>
          </a:xfrm>
          <a:prstGeom prst="ellipse">
            <a:avLst/>
          </a:prstGeom>
          <a:noFill/>
          <a:ln cap="flat" cmpd="sng" w="76200">
            <a:solidFill>
              <a:srgbClr val="CC0000"/>
            </a:solidFill>
            <a:prstDash val="solid"/>
            <a:round/>
            <a:headEnd len="sm" w="sm" type="none"/>
            <a:tailEnd len="sm" w="sm" type="none"/>
          </a:ln>
        </p:spPr>
      </p:pic>
      <p:sp>
        <p:nvSpPr>
          <p:cNvPr id="164" name="Google Shape;164;p19"/>
          <p:cNvSpPr txBox="1"/>
          <p:nvPr/>
        </p:nvSpPr>
        <p:spPr>
          <a:xfrm>
            <a:off x="422175" y="1345425"/>
            <a:ext cx="87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rgbClr val="FFFF00"/>
                </a:highlight>
              </a:rPr>
              <a:t>Chamo</a:t>
            </a:r>
            <a:endParaRPr b="1">
              <a:highlight>
                <a:srgbClr val="FFFF00"/>
              </a:highlight>
            </a:endParaRPr>
          </a:p>
        </p:txBody>
      </p:sp>
      <p:pic>
        <p:nvPicPr>
          <p:cNvPr id="165" name="Google Shape;165;p19"/>
          <p:cNvPicPr preferRelativeResize="0"/>
          <p:nvPr/>
        </p:nvPicPr>
        <p:blipFill rotWithShape="1">
          <a:blip r:embed="rId8">
            <a:alphaModFix/>
          </a:blip>
          <a:srcRect b="58095" l="50975" r="0" t="0"/>
          <a:stretch/>
        </p:blipFill>
        <p:spPr>
          <a:xfrm>
            <a:off x="450513" y="132150"/>
            <a:ext cx="813900" cy="813900"/>
          </a:xfrm>
          <a:prstGeom prst="ellipse">
            <a:avLst/>
          </a:prstGeom>
          <a:noFill/>
          <a:ln cap="flat" cmpd="sng" w="76200">
            <a:solidFill>
              <a:srgbClr val="73DC46"/>
            </a:solidFill>
            <a:prstDash val="solid"/>
            <a:round/>
            <a:headEnd len="sm" w="sm" type="none"/>
            <a:tailEnd len="sm" w="sm" type="none"/>
          </a:ln>
        </p:spPr>
      </p:pic>
      <p:sp>
        <p:nvSpPr>
          <p:cNvPr id="166" name="Google Shape;166;p19"/>
          <p:cNvSpPr txBox="1"/>
          <p:nvPr/>
        </p:nvSpPr>
        <p:spPr>
          <a:xfrm>
            <a:off x="422163" y="310650"/>
            <a:ext cx="87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highlight>
                  <a:srgbClr val="FFFF00"/>
                </a:highlight>
              </a:rPr>
              <a:t>Vince</a:t>
            </a:r>
            <a:endParaRPr b="1">
              <a:highlight>
                <a:srgbClr val="FFFF00"/>
              </a:highlight>
            </a:endParaRPr>
          </a:p>
        </p:txBody>
      </p:sp>
      <p:sp>
        <p:nvSpPr>
          <p:cNvPr id="167" name="Google Shape;167;p19"/>
          <p:cNvSpPr txBox="1"/>
          <p:nvPr/>
        </p:nvSpPr>
        <p:spPr>
          <a:xfrm>
            <a:off x="1264425" y="3185375"/>
            <a:ext cx="3303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 didn’t understand how API’s worked. Now I see their purpose and how to use them.</a:t>
            </a:r>
            <a:endParaRPr sz="1200"/>
          </a:p>
        </p:txBody>
      </p:sp>
      <p:sp>
        <p:nvSpPr>
          <p:cNvPr id="168" name="Google Shape;168;p19"/>
          <p:cNvSpPr txBox="1"/>
          <p:nvPr/>
        </p:nvSpPr>
        <p:spPr>
          <a:xfrm>
            <a:off x="1386675" y="1083525"/>
            <a:ext cx="5283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 felt </a:t>
            </a:r>
            <a:r>
              <a:rPr lang="en" sz="1200"/>
              <a:t>intimidated</a:t>
            </a:r>
            <a:r>
              <a:rPr lang="en" sz="1200"/>
              <a:t> at first, thinking it was too much for me until I started to work on it and realize that I actually understood and knew what I was doing. Another </a:t>
            </a:r>
            <a:r>
              <a:rPr lang="en" sz="1200"/>
              <a:t>challenge</a:t>
            </a:r>
            <a:r>
              <a:rPr lang="en" sz="1200"/>
              <a:t> was learning my </a:t>
            </a:r>
            <a:r>
              <a:rPr lang="en" sz="1200"/>
              <a:t>team-mates</a:t>
            </a:r>
            <a:r>
              <a:rPr lang="en" sz="1200"/>
              <a:t>’ boundaries understanding that we all had different roles and try not to step into each other.</a:t>
            </a:r>
            <a:endParaRPr sz="1200"/>
          </a:p>
        </p:txBody>
      </p:sp>
      <p:sp>
        <p:nvSpPr>
          <p:cNvPr id="169" name="Google Shape;169;p19"/>
          <p:cNvSpPr txBox="1"/>
          <p:nvPr/>
        </p:nvSpPr>
        <p:spPr>
          <a:xfrm>
            <a:off x="1327350" y="4096400"/>
            <a:ext cx="4133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 confronted an async javascript issue that nearly </a:t>
            </a:r>
            <a:r>
              <a:rPr lang="en" sz="1200"/>
              <a:t>derailed</a:t>
            </a:r>
            <a:r>
              <a:rPr lang="en" sz="1200"/>
              <a:t> the ENTIRE application. With the support of others, we </a:t>
            </a:r>
            <a:r>
              <a:rPr lang="en" sz="1200"/>
              <a:t>were</a:t>
            </a:r>
            <a:r>
              <a:rPr lang="en" sz="1200"/>
              <a:t> able to fix the problem. It really showed me what day to day coding will feel like in the professional world.</a:t>
            </a:r>
            <a:endParaRPr sz="1200"/>
          </a:p>
        </p:txBody>
      </p:sp>
      <p:sp>
        <p:nvSpPr>
          <p:cNvPr id="170" name="Google Shape;170;p19"/>
          <p:cNvSpPr txBox="1"/>
          <p:nvPr/>
        </p:nvSpPr>
        <p:spPr>
          <a:xfrm>
            <a:off x="1115625" y="216900"/>
            <a:ext cx="3537900" cy="554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 sz="1200">
                <a:solidFill>
                  <a:schemeClr val="dk1"/>
                </a:solidFill>
              </a:rPr>
              <a:t>I struggled with m</a:t>
            </a:r>
            <a:r>
              <a:rPr lang="en" sz="1200">
                <a:solidFill>
                  <a:schemeClr val="dk1"/>
                </a:solidFill>
              </a:rPr>
              <a:t>anaging interest and project deadlines. </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2CF4A">
            <a:alpha val="67040"/>
          </a:srgbClr>
        </a:solidFill>
      </p:bgPr>
    </p:bg>
    <p:spTree>
      <p:nvGrpSpPr>
        <p:cNvPr id="174" name="Shape 174"/>
        <p:cNvGrpSpPr/>
        <p:nvPr/>
      </p:nvGrpSpPr>
      <p:grpSpPr>
        <a:xfrm>
          <a:off x="0" y="0"/>
          <a:ext cx="0" cy="0"/>
          <a:chOff x="0" y="0"/>
          <a:chExt cx="0" cy="0"/>
        </a:xfrm>
      </p:grpSpPr>
      <p:pic>
        <p:nvPicPr>
          <p:cNvPr id="175" name="Google Shape;175;p20"/>
          <p:cNvPicPr preferRelativeResize="0"/>
          <p:nvPr/>
        </p:nvPicPr>
        <p:blipFill>
          <a:blip r:embed="rId3">
            <a:alphaModFix/>
          </a:blip>
          <a:stretch>
            <a:fillRect/>
          </a:stretch>
        </p:blipFill>
        <p:spPr>
          <a:xfrm>
            <a:off x="641975" y="0"/>
            <a:ext cx="7807974" cy="5143501"/>
          </a:xfrm>
          <a:prstGeom prst="rect">
            <a:avLst/>
          </a:prstGeom>
          <a:noFill/>
          <a:ln>
            <a:noFill/>
          </a:ln>
        </p:spPr>
      </p:pic>
      <p:sp>
        <p:nvSpPr>
          <p:cNvPr id="176" name="Google Shape;176;p20"/>
          <p:cNvSpPr/>
          <p:nvPr/>
        </p:nvSpPr>
        <p:spPr>
          <a:xfrm>
            <a:off x="5222675" y="2446500"/>
            <a:ext cx="2672100" cy="2429100"/>
          </a:xfrm>
          <a:prstGeom prst="ellipse">
            <a:avLst/>
          </a:prstGeom>
          <a:solidFill>
            <a:srgbClr val="72CF4A">
              <a:alpha val="670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txBox="1"/>
          <p:nvPr/>
        </p:nvSpPr>
        <p:spPr>
          <a:xfrm>
            <a:off x="5179325" y="2837100"/>
            <a:ext cx="2758800" cy="2038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Comfortaa"/>
                <a:ea typeface="Comfortaa"/>
                <a:cs typeface="Comfortaa"/>
                <a:sym typeface="Comfortaa"/>
              </a:rPr>
              <a:t>GitHub</a:t>
            </a:r>
            <a:endParaRPr b="1" sz="1700">
              <a:latin typeface="Comfortaa"/>
              <a:ea typeface="Comfortaa"/>
              <a:cs typeface="Comfortaa"/>
              <a:sym typeface="Comfortaa"/>
            </a:endParaRPr>
          </a:p>
          <a:p>
            <a:pPr indent="0" lvl="0" marL="0" rtl="0" algn="ctr">
              <a:spcBef>
                <a:spcPts val="0"/>
              </a:spcBef>
              <a:spcAft>
                <a:spcPts val="0"/>
              </a:spcAft>
              <a:buNone/>
            </a:pPr>
            <a:r>
              <a:rPr b="1" lang="en" sz="1700">
                <a:latin typeface="Comfortaa"/>
                <a:ea typeface="Comfortaa"/>
                <a:cs typeface="Comfortaa"/>
                <a:sym typeface="Comfortaa"/>
              </a:rPr>
              <a:t>Repo</a:t>
            </a:r>
            <a:endParaRPr b="1" sz="1700">
              <a:latin typeface="Comfortaa"/>
              <a:ea typeface="Comfortaa"/>
              <a:cs typeface="Comfortaa"/>
              <a:sym typeface="Comfortaa"/>
            </a:endParaRPr>
          </a:p>
          <a:p>
            <a:pPr indent="0" lvl="0" marL="0" rtl="0" algn="ctr">
              <a:spcBef>
                <a:spcPts val="0"/>
              </a:spcBef>
              <a:spcAft>
                <a:spcPts val="0"/>
              </a:spcAft>
              <a:buNone/>
            </a:pPr>
            <a:r>
              <a:t/>
            </a:r>
            <a:endParaRPr b="1" sz="1700"/>
          </a:p>
          <a:p>
            <a:pPr indent="0" lvl="0" marL="0" rtl="0" algn="ctr">
              <a:lnSpc>
                <a:spcPct val="115000"/>
              </a:lnSpc>
              <a:spcBef>
                <a:spcPts val="0"/>
              </a:spcBef>
              <a:spcAft>
                <a:spcPts val="0"/>
              </a:spcAft>
              <a:buNone/>
            </a:pPr>
            <a:r>
              <a:rPr lang="en" sz="1700">
                <a:solidFill>
                  <a:srgbClr val="434343"/>
                </a:solidFill>
              </a:rPr>
              <a:t>https://github.com/damienluzzo33/Project-1.git</a:t>
            </a:r>
            <a:endParaRPr sz="1700">
              <a:solidFill>
                <a:srgbClr val="434343"/>
              </a:solidFill>
            </a:endParaRPr>
          </a:p>
          <a:p>
            <a:pPr indent="0" lvl="0" marL="0" rtl="0" algn="ctr">
              <a:spcBef>
                <a:spcPts val="1600"/>
              </a:spcBef>
              <a:spcAft>
                <a:spcPts val="0"/>
              </a:spcAft>
              <a:buNone/>
            </a:pPr>
            <a:r>
              <a:t/>
            </a:r>
            <a:endParaRPr b="1" sz="1700"/>
          </a:p>
        </p:txBody>
      </p:sp>
      <p:sp>
        <p:nvSpPr>
          <p:cNvPr id="178" name="Google Shape;178;p20"/>
          <p:cNvSpPr/>
          <p:nvPr/>
        </p:nvSpPr>
        <p:spPr>
          <a:xfrm>
            <a:off x="641975" y="121500"/>
            <a:ext cx="2585400" cy="2429100"/>
          </a:xfrm>
          <a:prstGeom prst="ellipse">
            <a:avLst/>
          </a:prstGeom>
          <a:solidFill>
            <a:srgbClr val="E06666">
              <a:alpha val="681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9" name="Google Shape;179;p20"/>
          <p:cNvSpPr txBox="1"/>
          <p:nvPr/>
        </p:nvSpPr>
        <p:spPr>
          <a:xfrm>
            <a:off x="919600" y="468475"/>
            <a:ext cx="1995300" cy="227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Comfortaa"/>
                <a:ea typeface="Comfortaa"/>
                <a:cs typeface="Comfortaa"/>
                <a:sym typeface="Comfortaa"/>
              </a:rPr>
              <a:t>Deployed </a:t>
            </a:r>
            <a:endParaRPr b="1" sz="1700">
              <a:latin typeface="Comfortaa"/>
              <a:ea typeface="Comfortaa"/>
              <a:cs typeface="Comfortaa"/>
              <a:sym typeface="Comfortaa"/>
            </a:endParaRPr>
          </a:p>
          <a:p>
            <a:pPr indent="0" lvl="0" marL="0" rtl="0" algn="ctr">
              <a:spcBef>
                <a:spcPts val="0"/>
              </a:spcBef>
              <a:spcAft>
                <a:spcPts val="0"/>
              </a:spcAft>
              <a:buNone/>
            </a:pPr>
            <a:r>
              <a:rPr b="1" lang="en" sz="1700">
                <a:latin typeface="Comfortaa"/>
                <a:ea typeface="Comfortaa"/>
                <a:cs typeface="Comfortaa"/>
                <a:sym typeface="Comfortaa"/>
              </a:rPr>
              <a:t>URL</a:t>
            </a:r>
            <a:endParaRPr b="1" sz="1700">
              <a:latin typeface="Comfortaa"/>
              <a:ea typeface="Comfortaa"/>
              <a:cs typeface="Comfortaa"/>
              <a:sym typeface="Comfortaa"/>
            </a:endParaRPr>
          </a:p>
          <a:p>
            <a:pPr indent="0" lvl="0" marL="0" rtl="0" algn="ctr">
              <a:spcBef>
                <a:spcPts val="0"/>
              </a:spcBef>
              <a:spcAft>
                <a:spcPts val="0"/>
              </a:spcAft>
              <a:buNone/>
            </a:pPr>
            <a:r>
              <a:t/>
            </a:r>
            <a:endParaRPr b="1" sz="1700">
              <a:latin typeface="Comfortaa"/>
              <a:ea typeface="Comfortaa"/>
              <a:cs typeface="Comfortaa"/>
              <a:sym typeface="Comfortaa"/>
            </a:endParaRPr>
          </a:p>
          <a:p>
            <a:pPr indent="0" lvl="0" marL="0" rtl="0" algn="ctr">
              <a:spcBef>
                <a:spcPts val="0"/>
              </a:spcBef>
              <a:spcAft>
                <a:spcPts val="0"/>
              </a:spcAft>
              <a:buNone/>
            </a:pPr>
            <a:r>
              <a:rPr b="1" lang="en" sz="1700">
                <a:solidFill>
                  <a:schemeClr val="dk2"/>
                </a:solidFill>
                <a:latin typeface="Comfortaa"/>
                <a:ea typeface="Comfortaa"/>
                <a:cs typeface="Comfortaa"/>
                <a:sym typeface="Comfortaa"/>
              </a:rPr>
              <a:t>https://damienluzzo33.github.io/Project-1/</a:t>
            </a:r>
            <a:endParaRPr b="1" sz="1700">
              <a:solidFill>
                <a:schemeClr val="dk2"/>
              </a:solidFill>
              <a:latin typeface="Comfortaa"/>
              <a:ea typeface="Comfortaa"/>
              <a:cs typeface="Comfortaa"/>
              <a:sym typeface="Comfortaa"/>
            </a:endParaRPr>
          </a:p>
          <a:p>
            <a:pPr indent="0" lvl="0" marL="0" rtl="0" algn="ctr">
              <a:spcBef>
                <a:spcPts val="0"/>
              </a:spcBef>
              <a:spcAft>
                <a:spcPts val="0"/>
              </a:spcAft>
              <a:buNone/>
            </a:pPr>
            <a:r>
              <a:t/>
            </a:r>
            <a:endParaRPr b="1" sz="1700">
              <a:latin typeface="Comfortaa"/>
              <a:ea typeface="Comfortaa"/>
              <a:cs typeface="Comfortaa"/>
              <a:sym typeface="Comfortaa"/>
            </a:endParaRPr>
          </a:p>
          <a:p>
            <a:pPr indent="0" lvl="0" marL="0" rtl="0" algn="ctr">
              <a:spcBef>
                <a:spcPts val="0"/>
              </a:spcBef>
              <a:spcAft>
                <a:spcPts val="0"/>
              </a:spcAft>
              <a:buNone/>
            </a:pPr>
            <a:r>
              <a:t/>
            </a:r>
            <a:endParaRPr b="1" sz="1700">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